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0" r:id="rId4"/>
    <p:sldId id="260" r:id="rId5"/>
    <p:sldId id="262" r:id="rId6"/>
    <p:sldId id="267" r:id="rId7"/>
    <p:sldId id="263" r:id="rId8"/>
    <p:sldId id="284" r:id="rId9"/>
    <p:sldId id="264" r:id="rId10"/>
    <p:sldId id="266" r:id="rId11"/>
    <p:sldId id="292" r:id="rId12"/>
    <p:sldId id="291" r:id="rId13"/>
    <p:sldId id="293" r:id="rId14"/>
    <p:sldId id="294" r:id="rId15"/>
    <p:sldId id="295" r:id="rId16"/>
    <p:sldId id="296" r:id="rId17"/>
    <p:sldId id="265" r:id="rId18"/>
    <p:sldId id="26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75A"/>
    <a:srgbClr val="F17F42"/>
    <a:srgbClr val="D99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5" d="100"/>
          <a:sy n="105" d="100"/>
        </p:scale>
        <p:origin x="798"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2022/4/11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media" Target="../media/media1.mp3"/><Relationship Id="rId13"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jpg"/><Relationship Id="rId5" Type="http://schemas.openxmlformats.org/officeDocument/2006/relationships/tags" Target="../tags/tag5.xml"/><Relationship Id="rId10"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11">
            <a:extLst>
              <a:ext uri="{28A0092B-C50C-407E-A947-70E740481C1C}">
                <a14:useLocalDpi xmlns:a14="http://schemas.microsoft.com/office/drawing/2010/main" val="0"/>
              </a:ext>
            </a:extLst>
          </a:blip>
          <a:srcRect t="7834" b="7834"/>
          <a:stretch/>
        </p:blipFill>
        <p:spPr>
          <a:xfrm>
            <a:off x="0" y="0"/>
            <a:ext cx="12192000" cy="6858000"/>
          </a:xfrm>
          <a:prstGeom prst="rect">
            <a:avLst/>
          </a:prstGeom>
        </p:spPr>
      </p:pic>
      <p:sp>
        <p:nvSpPr>
          <p:cNvPr id="16" name="PA_平行四边形 15"/>
          <p:cNvSpPr/>
          <p:nvPr>
            <p:custDataLst>
              <p:tags r:id="rId2"/>
            </p:custDataLst>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文本框 8"/>
          <p:cNvSpPr txBox="1"/>
          <p:nvPr>
            <p:custDataLst>
              <p:tags r:id="rId3"/>
            </p:custDataLst>
          </p:nvPr>
        </p:nvSpPr>
        <p:spPr>
          <a:xfrm>
            <a:off x="2316830" y="2084655"/>
            <a:ext cx="7558351" cy="923330"/>
          </a:xfrm>
          <a:prstGeom prst="rect">
            <a:avLst/>
          </a:prstGeom>
          <a:noFill/>
        </p:spPr>
        <p:txBody>
          <a:bodyPr wrap="none" rtlCol="0">
            <a:spAutoFit/>
          </a:bodyPr>
          <a:lstStyle/>
          <a:p>
            <a:pPr algn="ctr"/>
            <a:r>
              <a:rPr lang="en-US" altLang="zh-CN" sz="5400" dirty="0">
                <a:solidFill>
                  <a:srgbClr val="53575A"/>
                </a:solidFill>
                <a:latin typeface="Arial" panose="020B0604020202020204" pitchFamily="34" charset="0"/>
                <a:ea typeface="微软雅黑" panose="020B0503020204020204" pitchFamily="34" charset="-122"/>
                <a:cs typeface="Arial" panose="020B0604020202020204" pitchFamily="34" charset="0"/>
              </a:rPr>
              <a:t>Final Project BDAT1001</a:t>
            </a:r>
            <a:endParaRPr lang="zh-CN" altLang="en-US" sz="54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PA_矩形 11"/>
          <p:cNvSpPr/>
          <p:nvPr>
            <p:custDataLst>
              <p:tags r:id="rId4"/>
            </p:custDataLst>
          </p:nvPr>
        </p:nvSpPr>
        <p:spPr>
          <a:xfrm>
            <a:off x="5172063" y="3356992"/>
            <a:ext cx="1847875" cy="14401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PA_矩形 12"/>
          <p:cNvSpPr/>
          <p:nvPr>
            <p:custDataLst>
              <p:tags r:id="rId5"/>
            </p:custDataLst>
          </p:nvPr>
        </p:nvSpPr>
        <p:spPr>
          <a:xfrm>
            <a:off x="4355786" y="3842464"/>
            <a:ext cx="3480440" cy="369332"/>
          </a:xfrm>
          <a:prstGeom prst="rect">
            <a:avLst/>
          </a:prstGeom>
        </p:spPr>
        <p:txBody>
          <a:bodyPr wrap="none">
            <a:spAutoFit/>
          </a:bodyPr>
          <a:lstStyle/>
          <a:p>
            <a:pPr algn="ctr"/>
            <a:r>
              <a:rPr lang="en-US" altLang="zh-CN" dirty="0">
                <a:solidFill>
                  <a:schemeClr val="tx1">
                    <a:lumMod val="50000"/>
                    <a:lumOff val="50000"/>
                  </a:schemeClr>
                </a:solidFill>
                <a:latin typeface="Arial" panose="020B0604020202020204" pitchFamily="34" charset="0"/>
                <a:cs typeface="Arial" panose="020B0604020202020204" pitchFamily="34" charset="0"/>
              </a:rPr>
              <a:t>Information Encoding Standards</a:t>
            </a:r>
            <a:endParaRPr lang="zh-CN" alt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4" name="PA_矩形 13"/>
          <p:cNvSpPr/>
          <p:nvPr>
            <p:custDataLst>
              <p:tags r:id="rId6"/>
            </p:custDataLst>
          </p:nvPr>
        </p:nvSpPr>
        <p:spPr>
          <a:xfrm>
            <a:off x="3575720" y="4581128"/>
            <a:ext cx="5472608" cy="923330"/>
          </a:xfrm>
          <a:prstGeom prst="rect">
            <a:avLst/>
          </a:prstGeom>
          <a:noFill/>
        </p:spPr>
        <p:txBody>
          <a:bodyPr wrap="square">
            <a:spAutoFit/>
          </a:bodyPr>
          <a:lstStyle/>
          <a:p>
            <a:r>
              <a:rPr lang="en-US" altLang="zh-CN" dirty="0">
                <a:solidFill>
                  <a:schemeClr val="tx1">
                    <a:lumMod val="50000"/>
                    <a:lumOff val="50000"/>
                  </a:schemeClr>
                </a:solidFill>
                <a:latin typeface="Arial" panose="020B0604020202020204" pitchFamily="34" charset="0"/>
                <a:cs typeface="Arial" panose="020B0604020202020204" pitchFamily="34" charset="0"/>
              </a:rPr>
              <a:t>Group 4: Rajat Rathi, Xuejie Jiang, Abhinay Negi</a:t>
            </a:r>
          </a:p>
          <a:p>
            <a:r>
              <a:rPr lang="en-US" altLang="zh-CN" dirty="0">
                <a:solidFill>
                  <a:schemeClr val="tx1">
                    <a:lumMod val="50000"/>
                    <a:lumOff val="50000"/>
                  </a:schemeClr>
                </a:solidFill>
                <a:latin typeface="Arial" panose="020B0604020202020204" pitchFamily="34" charset="0"/>
                <a:cs typeface="Arial" panose="020B0604020202020204" pitchFamily="34" charset="0"/>
              </a:rPr>
              <a:t>                         </a:t>
            </a:r>
          </a:p>
          <a:p>
            <a:r>
              <a:rPr lang="en-US" altLang="zh-CN" dirty="0">
                <a:solidFill>
                  <a:schemeClr val="tx1">
                    <a:lumMod val="50000"/>
                    <a:lumOff val="50000"/>
                  </a:schemeClr>
                </a:solidFill>
                <a:latin typeface="Arial" panose="020B0604020202020204" pitchFamily="34" charset="0"/>
                <a:cs typeface="Arial" panose="020B0604020202020204" pitchFamily="34" charset="0"/>
              </a:rPr>
              <a:t>                            Apr 12, 2022</a:t>
            </a:r>
          </a:p>
        </p:txBody>
      </p:sp>
      <p:pic>
        <p:nvPicPr>
          <p:cNvPr id="15" name="PA_图片 14"/>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5507937" y="931540"/>
            <a:ext cx="1129308" cy="1129308"/>
          </a:xfrm>
          <a:prstGeom prst="rect">
            <a:avLst/>
          </a:prstGeom>
        </p:spPr>
      </p:pic>
      <p:pic>
        <p:nvPicPr>
          <p:cNvPr id="2" name="Omar Akram - Take My Hand - 纯音乐版">
            <a:hlinkClick r:id="" action="ppaction://media"/>
          </p:cNvPr>
          <p:cNvPicPr>
            <a:picLocks noChangeAspect="1"/>
          </p:cNvPicPr>
          <p:nvPr>
            <a:audioFile r:link="rId9"/>
            <p:extLst>
              <p:ext uri="{DAA4B4D4-6D71-4841-9C94-3DE7FCFB9230}">
                <p14:media xmlns:p14="http://schemas.microsoft.com/office/powerpoint/2010/main" r:embed="rId8"/>
              </p:ext>
            </p:extLst>
          </p:nvPr>
        </p:nvPicPr>
        <p:blipFill>
          <a:blip r:embed="rId13"/>
          <a:stretch>
            <a:fillRect/>
          </a:stretch>
        </p:blipFill>
        <p:spPr>
          <a:xfrm>
            <a:off x="-600744" y="6370637"/>
            <a:ext cx="487363" cy="487363"/>
          </a:xfrm>
          <a:prstGeom prst="rect">
            <a:avLst/>
          </a:prstGeom>
        </p:spPr>
      </p:pic>
    </p:spTree>
    <p:extLst>
      <p:ext uri="{BB962C8B-B14F-4D97-AF65-F5344CB8AC3E}">
        <p14:creationId xmlns:p14="http://schemas.microsoft.com/office/powerpoint/2010/main" val="1163338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childTnLst>
                                </p:cTn>
                              </p:par>
                            </p:childTnLst>
                          </p:cTn>
                        </p:par>
                        <p:par>
                          <p:cTn id="10" fill="hold">
                            <p:stCondLst>
                              <p:cond delay="1000"/>
                            </p:stCondLst>
                            <p:childTnLst>
                              <p:par>
                                <p:cTn id="11" presetID="6" presetClass="emph" presetSubtype="0" decel="100000" fill="hold" nodeType="afterEffect">
                                  <p:stCondLst>
                                    <p:cond delay="0"/>
                                  </p:stCondLst>
                                  <p:childTnLst>
                                    <p:animScale>
                                      <p:cBhvr>
                                        <p:cTn id="12" dur="5000" fill="hold"/>
                                        <p:tgtEl>
                                          <p:spTgt spid="4"/>
                                        </p:tgtEl>
                                      </p:cBhvr>
                                      <p:by x="115000" y="115000"/>
                                    </p:animScale>
                                  </p:childTnLst>
                                </p:cTn>
                              </p:par>
                              <p:par>
                                <p:cTn id="13" presetID="17" presetClass="entr" presetSubtype="1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strVal val="#ppt_h"/>
                                          </p:val>
                                        </p:tav>
                                        <p:tav tm="100000">
                                          <p:val>
                                            <p:strVal val="#ppt_h"/>
                                          </p:val>
                                        </p:tav>
                                      </p:tavLst>
                                    </p:anim>
                                  </p:childTnLst>
                                </p:cTn>
                              </p:par>
                              <p:par>
                                <p:cTn id="17" presetID="2" presetClass="entr" presetSubtype="6"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1+#ppt_w/2"/>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1500"/>
                                  </p:stCondLst>
                                  <p:iterate type="lt">
                                    <p:tmPct val="10000"/>
                                  </p:iterate>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10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4" dur="1000" fill="hold"/>
                                        <p:tgtEl>
                                          <p:spTgt spid="9">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000"/>
                                  </p:stCondLst>
                                  <p:iterate type="lt">
                                    <p:tmPct val="10000"/>
                                  </p:iterate>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3000"/>
                                  </p:stCondLst>
                                  <p:iterate type="lt">
                                    <p:tmPct val="10000"/>
                                  </p:iterate>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7" repeatCount="indefinite" fill="remove" display="0">
                  <p:stCondLst>
                    <p:cond delay="indefinite"/>
                  </p:stCondLst>
                  <p:endCondLst>
                    <p:cond evt="onStopAudio" delay="0">
                      <p:tgtEl>
                        <p:sldTgt/>
                      </p:tgtEl>
                    </p:cond>
                  </p:endCondLst>
                </p:cTn>
                <p:tgtEl>
                  <p:spTgt spid="2"/>
                </p:tgtEl>
              </p:cMediaNode>
            </p:audio>
          </p:childTnLst>
        </p:cTn>
      </p:par>
    </p:tnLst>
    <p:bldLst>
      <p:bldP spid="16" grpId="0" animBg="1"/>
      <p:bldP spid="9" grpId="0" build="p"/>
      <p:bldP spid="12" grpId="0" animBg="1"/>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604787" y="2287941"/>
            <a:ext cx="1423788"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Question 1</a:t>
            </a:r>
          </a:p>
        </p:txBody>
      </p:sp>
      <p:sp>
        <p:nvSpPr>
          <p:cNvPr id="11" name="矩形 10"/>
          <p:cNvSpPr/>
          <p:nvPr/>
        </p:nvSpPr>
        <p:spPr>
          <a:xfrm>
            <a:off x="7604787" y="2690336"/>
            <a:ext cx="396382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How can we transfer personal data securely within their network?</a:t>
            </a:r>
            <a:endParaRPr lang="zh-CN" altLang="en-US" sz="1600" dirty="0"/>
          </a:p>
        </p:txBody>
      </p:sp>
      <p:grpSp>
        <p:nvGrpSpPr>
          <p:cNvPr id="2" name="组合 1"/>
          <p:cNvGrpSpPr/>
          <p:nvPr/>
        </p:nvGrpSpPr>
        <p:grpSpPr>
          <a:xfrm>
            <a:off x="6600056" y="2276872"/>
            <a:ext cx="864096" cy="864096"/>
            <a:chOff x="6600056" y="2276872"/>
            <a:chExt cx="864096" cy="864096"/>
          </a:xfrm>
        </p:grpSpPr>
        <p:sp>
          <p:nvSpPr>
            <p:cNvPr id="7" name="椭圆 6"/>
            <p:cNvSpPr/>
            <p:nvPr/>
          </p:nvSpPr>
          <p:spPr>
            <a:xfrm>
              <a:off x="6600056" y="2276872"/>
              <a:ext cx="864096" cy="864096"/>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3474" y="2342911"/>
              <a:ext cx="697260" cy="697260"/>
            </a:xfrm>
            <a:prstGeom prst="rect">
              <a:avLst/>
            </a:prstGeom>
          </p:spPr>
        </p:pic>
      </p:grpSp>
      <p:grpSp>
        <p:nvGrpSpPr>
          <p:cNvPr id="3" name="组合 2"/>
          <p:cNvGrpSpPr/>
          <p:nvPr/>
        </p:nvGrpSpPr>
        <p:grpSpPr>
          <a:xfrm>
            <a:off x="6600056" y="4293096"/>
            <a:ext cx="864096" cy="864096"/>
            <a:chOff x="6600056" y="4293096"/>
            <a:chExt cx="864096" cy="864096"/>
          </a:xfrm>
        </p:grpSpPr>
        <p:sp>
          <p:nvSpPr>
            <p:cNvPr id="8" name="椭圆 7"/>
            <p:cNvSpPr/>
            <p:nvPr/>
          </p:nvSpPr>
          <p:spPr>
            <a:xfrm>
              <a:off x="6600056" y="4293096"/>
              <a:ext cx="864096" cy="864096"/>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654" y="4365104"/>
              <a:ext cx="720080" cy="720080"/>
            </a:xfrm>
            <a:prstGeom prst="rect">
              <a:avLst/>
            </a:prstGeom>
          </p:spPr>
        </p:pic>
      </p:grpSp>
      <p:sp>
        <p:nvSpPr>
          <p:cNvPr id="16" name="文本框 15"/>
          <p:cNvSpPr txBox="1"/>
          <p:nvPr/>
        </p:nvSpPr>
        <p:spPr>
          <a:xfrm>
            <a:off x="7604787" y="4387214"/>
            <a:ext cx="1040670"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Answer</a:t>
            </a:r>
          </a:p>
        </p:txBody>
      </p:sp>
      <p:sp>
        <p:nvSpPr>
          <p:cNvPr id="17" name="矩形 16"/>
          <p:cNvSpPr/>
          <p:nvPr/>
        </p:nvSpPr>
        <p:spPr>
          <a:xfrm>
            <a:off x="7604787" y="4789609"/>
            <a:ext cx="3963821"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We can use Virtual Private Network (VPN) , which is a secure, encrypted tunnel that connects two or more devices.</a:t>
            </a:r>
            <a:endParaRPr lang="zh-CN" altLang="en-US" sz="1600"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66528"/>
            <a:ext cx="6076822" cy="4054760"/>
          </a:xfrm>
          <a:prstGeom prst="rect">
            <a:avLst/>
          </a:prstGeom>
        </p:spPr>
      </p:pic>
      <p:sp>
        <p:nvSpPr>
          <p:cNvPr id="18" name="文本框 17"/>
          <p:cNvSpPr txBox="1"/>
          <p:nvPr/>
        </p:nvSpPr>
        <p:spPr>
          <a:xfrm>
            <a:off x="3143673" y="231031"/>
            <a:ext cx="5832648" cy="461665"/>
          </a:xfrm>
          <a:prstGeom prst="rect">
            <a:avLst/>
          </a:prstGeom>
          <a:noFill/>
        </p:spPr>
        <p:txBody>
          <a:bodyPr wrap="squar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
        <p:nvSpPr>
          <p:cNvPr id="19" name="矩形 18"/>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98488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37"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900" decel="100000" fill="hold"/>
                                        <p:tgtEl>
                                          <p:spTgt spid="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iterate type="lt">
                                    <p:tmPct val="5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500"/>
                                  </p:stCondLst>
                                  <p:iterate type="lt">
                                    <p:tmPct val="5000"/>
                                  </p:iterate>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20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900" decel="100000" fill="hold"/>
                                        <p:tgtEl>
                                          <p:spTgt spid="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2000"/>
                                  </p:stCondLst>
                                  <p:iterate type="lt">
                                    <p:tmPct val="5000"/>
                                  </p:iterate>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2000"/>
                                  </p:stCondLst>
                                  <p:iterate type="lt">
                                    <p:tmPct val="5000"/>
                                  </p:iterate>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900" decel="100000" fill="hold"/>
                                        <p:tgtEl>
                                          <p:spTgt spid="1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17" grpId="0"/>
      <p:bldP spid="18"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72377" y="2060848"/>
            <a:ext cx="5760641" cy="1728192"/>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272445" y="2269049"/>
            <a:ext cx="1423788" cy="400110"/>
          </a:xfrm>
          <a:prstGeom prst="rect">
            <a:avLst/>
          </a:prstGeom>
          <a:noFill/>
        </p:spPr>
        <p:txBody>
          <a:bodyPr wrap="none" rtlCol="0">
            <a:spAutoFit/>
          </a:bodyPr>
          <a:lstStyle/>
          <a:p>
            <a:r>
              <a:rPr lang="en-US" altLang="zh-CN" sz="2000" dirty="0">
                <a:solidFill>
                  <a:schemeClr val="bg1"/>
                </a:solidFill>
                <a:latin typeface="Arial" panose="020B0604020202020204" pitchFamily="34" charset="0"/>
                <a:ea typeface="等线" panose="02010600030101010101" pitchFamily="2" charset="-122"/>
                <a:cs typeface="Arial" panose="020B0604020202020204" pitchFamily="34" charset="0"/>
              </a:rPr>
              <a:t>Question 2</a:t>
            </a:r>
          </a:p>
        </p:txBody>
      </p:sp>
      <p:sp>
        <p:nvSpPr>
          <p:cNvPr id="18" name="矩形 17"/>
          <p:cNvSpPr/>
          <p:nvPr/>
        </p:nvSpPr>
        <p:spPr>
          <a:xfrm>
            <a:off x="1272445" y="2671444"/>
            <a:ext cx="5183595" cy="584775"/>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What security protocol is best for transferring personal files?</a:t>
            </a:r>
          </a:p>
        </p:txBody>
      </p:sp>
      <p:sp>
        <p:nvSpPr>
          <p:cNvPr id="19" name="文本框 18"/>
          <p:cNvSpPr txBox="1"/>
          <p:nvPr/>
        </p:nvSpPr>
        <p:spPr>
          <a:xfrm>
            <a:off x="1272445" y="4005064"/>
            <a:ext cx="1040670"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Answer</a:t>
            </a:r>
          </a:p>
        </p:txBody>
      </p:sp>
      <p:sp>
        <p:nvSpPr>
          <p:cNvPr id="20" name="矩形 19"/>
          <p:cNvSpPr/>
          <p:nvPr/>
        </p:nvSpPr>
        <p:spPr>
          <a:xfrm>
            <a:off x="1272445" y="4581128"/>
            <a:ext cx="10368171" cy="1077218"/>
          </a:xfrm>
          <a:prstGeom prst="rect">
            <a:avLst/>
          </a:prstGeom>
        </p:spPr>
        <p:txBody>
          <a:bodyPr wrap="square">
            <a:spAutoFit/>
          </a:bodyPr>
          <a:lstStyle/>
          <a:p>
            <a:r>
              <a:rPr lang="en-US" altLang="zh-CN" sz="1600" b="1" dirty="0">
                <a:solidFill>
                  <a:srgbClr val="53575A"/>
                </a:solidFill>
                <a:latin typeface="等线" panose="02010600030101010101" pitchFamily="2" charset="-122"/>
                <a:ea typeface="等线" panose="02010600030101010101" pitchFamily="2" charset="-122"/>
              </a:rPr>
              <a:t>SSH File Transfer Protocol (SFTP)</a:t>
            </a:r>
          </a:p>
          <a:p>
            <a:endParaRPr lang="en-US" altLang="zh-CN" sz="1600" dirty="0">
              <a:solidFill>
                <a:srgbClr val="53575A"/>
              </a:solidFill>
              <a:latin typeface="等线" panose="02010600030101010101" pitchFamily="2" charset="-122"/>
              <a:ea typeface="等线" panose="02010600030101010101" pitchFamily="2" charset="-122"/>
            </a:endParaRPr>
          </a:p>
          <a:p>
            <a:r>
              <a:rPr lang="en-US" altLang="zh-CN" sz="1600" dirty="0">
                <a:solidFill>
                  <a:srgbClr val="53575A"/>
                </a:solidFill>
                <a:latin typeface="等线" panose="02010600030101010101" pitchFamily="2" charset="-122"/>
                <a:ea typeface="等线" panose="02010600030101010101" pitchFamily="2" charset="-122"/>
              </a:rPr>
              <a:t>SFTP is a protocol developed by the Internet Engineering Task Force (IETF) and is the most common file transfer protocol in use today. SFTP is built on Secure Shell cryptography to encrypt data being transferred.</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17">
            <a:extLst>
              <a:ext uri="{FF2B5EF4-FFF2-40B4-BE49-F238E27FC236}">
                <a16:creationId xmlns:a16="http://schemas.microsoft.com/office/drawing/2014/main" id="{C38AD2CF-F99D-4257-B86B-C65E31A6C0B7}"/>
              </a:ext>
            </a:extLst>
          </p:cNvPr>
          <p:cNvSpPr txBox="1"/>
          <p:nvPr/>
        </p:nvSpPr>
        <p:spPr>
          <a:xfrm>
            <a:off x="3143673" y="231031"/>
            <a:ext cx="5832648" cy="461665"/>
          </a:xfrm>
          <a:prstGeom prst="rect">
            <a:avLst/>
          </a:prstGeom>
          <a:noFill/>
        </p:spPr>
        <p:txBody>
          <a:bodyPr wrap="squar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Tree>
    <p:extLst>
      <p:ext uri="{BB962C8B-B14F-4D97-AF65-F5344CB8AC3E}">
        <p14:creationId xmlns:p14="http://schemas.microsoft.com/office/powerpoint/2010/main" val="2121268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2" presetClass="entr" presetSubtype="2" decel="10000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1+#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150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1000" fill="hold"/>
                                        <p:tgtEl>
                                          <p:spTgt spid="19"/>
                                        </p:tgtEl>
                                        <p:attrNameLst>
                                          <p:attrName>ppt_x</p:attrName>
                                        </p:attrNameLst>
                                      </p:cBhvr>
                                      <p:tavLst>
                                        <p:tav tm="0">
                                          <p:val>
                                            <p:strVal val="1+#ppt_w/2"/>
                                          </p:val>
                                        </p:tav>
                                        <p:tav tm="100000">
                                          <p:val>
                                            <p:strVal val="#ppt_x"/>
                                          </p:val>
                                        </p:tav>
                                      </p:tavLst>
                                    </p:anim>
                                    <p:anim calcmode="lin" valueType="num">
                                      <p:cBhvr additive="base">
                                        <p:cTn id="15" dur="1000" fill="hold"/>
                                        <p:tgtEl>
                                          <p:spTgt spid="19"/>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150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1000" fill="hold"/>
                                        <p:tgtEl>
                                          <p:spTgt spid="20"/>
                                        </p:tgtEl>
                                        <p:attrNameLst>
                                          <p:attrName>ppt_x</p:attrName>
                                        </p:attrNameLst>
                                      </p:cBhvr>
                                      <p:tavLst>
                                        <p:tav tm="0">
                                          <p:val>
                                            <p:strVal val="1+#ppt_w/2"/>
                                          </p:val>
                                        </p:tav>
                                        <p:tav tm="100000">
                                          <p:val>
                                            <p:strVal val="#ppt_x"/>
                                          </p:val>
                                        </p:tav>
                                      </p:tavLst>
                                    </p:anim>
                                    <p:anim calcmode="lin" valueType="num">
                                      <p:cBhvr additive="base">
                                        <p:cTn id="19" dur="1000" fill="hold"/>
                                        <p:tgtEl>
                                          <p:spTgt spid="20"/>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12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6" presetClass="entr" presetSubtype="37" fill="hold" grpId="0" nodeType="withEffect">
                                  <p:stCondLst>
                                    <p:cond delay="250"/>
                                  </p:stCondLst>
                                  <p:childTnLst>
                                    <p:set>
                                      <p:cBhvr>
                                        <p:cTn id="27" dur="1" fill="hold">
                                          <p:stCondLst>
                                            <p:cond delay="0"/>
                                          </p:stCondLst>
                                        </p:cTn>
                                        <p:tgtEl>
                                          <p:spTgt spid="23"/>
                                        </p:tgtEl>
                                        <p:attrNameLst>
                                          <p:attrName>style.visibility</p:attrName>
                                        </p:attrNameLst>
                                      </p:cBhvr>
                                      <p:to>
                                        <p:strVal val="visible"/>
                                      </p:to>
                                    </p:set>
                                    <p:animEffect transition="in" filter="barn(outVertical)">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8" grpId="0"/>
      <p:bldP spid="19" grpId="0"/>
      <p:bldP spid="20" grpId="0"/>
      <p:bldP spid="22" grpId="0" animBg="1"/>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604787" y="2287941"/>
            <a:ext cx="1423788"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Question 3</a:t>
            </a:r>
          </a:p>
        </p:txBody>
      </p:sp>
      <p:sp>
        <p:nvSpPr>
          <p:cNvPr id="11" name="矩形 10"/>
          <p:cNvSpPr/>
          <p:nvPr/>
        </p:nvSpPr>
        <p:spPr>
          <a:xfrm>
            <a:off x="7604787" y="2690336"/>
            <a:ext cx="3963821" cy="338554"/>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Can we encode and encrypt images?</a:t>
            </a:r>
            <a:endParaRPr lang="zh-CN" altLang="en-US" sz="1600" dirty="0"/>
          </a:p>
        </p:txBody>
      </p:sp>
      <p:grpSp>
        <p:nvGrpSpPr>
          <p:cNvPr id="2" name="组合 1"/>
          <p:cNvGrpSpPr/>
          <p:nvPr/>
        </p:nvGrpSpPr>
        <p:grpSpPr>
          <a:xfrm>
            <a:off x="6600056" y="2276872"/>
            <a:ext cx="864096" cy="864096"/>
            <a:chOff x="6600056" y="2276872"/>
            <a:chExt cx="864096" cy="864096"/>
          </a:xfrm>
        </p:grpSpPr>
        <p:sp>
          <p:nvSpPr>
            <p:cNvPr id="7" name="椭圆 6"/>
            <p:cNvSpPr/>
            <p:nvPr/>
          </p:nvSpPr>
          <p:spPr>
            <a:xfrm>
              <a:off x="6600056" y="2276872"/>
              <a:ext cx="864096" cy="864096"/>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3474" y="2342911"/>
              <a:ext cx="697260" cy="697260"/>
            </a:xfrm>
            <a:prstGeom prst="rect">
              <a:avLst/>
            </a:prstGeom>
          </p:spPr>
        </p:pic>
      </p:grpSp>
      <p:grpSp>
        <p:nvGrpSpPr>
          <p:cNvPr id="3" name="组合 2"/>
          <p:cNvGrpSpPr/>
          <p:nvPr/>
        </p:nvGrpSpPr>
        <p:grpSpPr>
          <a:xfrm>
            <a:off x="6600056" y="4293096"/>
            <a:ext cx="864096" cy="864096"/>
            <a:chOff x="6600056" y="4293096"/>
            <a:chExt cx="864096" cy="864096"/>
          </a:xfrm>
        </p:grpSpPr>
        <p:sp>
          <p:nvSpPr>
            <p:cNvPr id="8" name="椭圆 7"/>
            <p:cNvSpPr/>
            <p:nvPr/>
          </p:nvSpPr>
          <p:spPr>
            <a:xfrm>
              <a:off x="6600056" y="4293096"/>
              <a:ext cx="864096" cy="864096"/>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654" y="4365104"/>
              <a:ext cx="720080" cy="720080"/>
            </a:xfrm>
            <a:prstGeom prst="rect">
              <a:avLst/>
            </a:prstGeom>
          </p:spPr>
        </p:pic>
      </p:grpSp>
      <p:sp>
        <p:nvSpPr>
          <p:cNvPr id="16" name="文本框 15"/>
          <p:cNvSpPr txBox="1"/>
          <p:nvPr/>
        </p:nvSpPr>
        <p:spPr>
          <a:xfrm>
            <a:off x="7604787" y="4387214"/>
            <a:ext cx="1040670"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Answer</a:t>
            </a:r>
          </a:p>
        </p:txBody>
      </p:sp>
      <p:sp>
        <p:nvSpPr>
          <p:cNvPr id="17" name="矩形 16"/>
          <p:cNvSpPr/>
          <p:nvPr/>
        </p:nvSpPr>
        <p:spPr>
          <a:xfrm>
            <a:off x="7604787" y="4789609"/>
            <a:ext cx="3963821" cy="1323439"/>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Yes. A picture can be encrypted in the same way that text is encrypted by software. This software can be used to encrypt the image so that it is unreadable by unauthorized individuals.</a:t>
            </a: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66528"/>
            <a:ext cx="6076822" cy="4054760"/>
          </a:xfrm>
          <a:prstGeom prst="rect">
            <a:avLst/>
          </a:prstGeom>
        </p:spPr>
      </p:pic>
      <p:sp>
        <p:nvSpPr>
          <p:cNvPr id="18" name="文本框 17"/>
          <p:cNvSpPr txBox="1"/>
          <p:nvPr/>
        </p:nvSpPr>
        <p:spPr>
          <a:xfrm>
            <a:off x="3143673" y="231031"/>
            <a:ext cx="5832648" cy="461665"/>
          </a:xfrm>
          <a:prstGeom prst="rect">
            <a:avLst/>
          </a:prstGeom>
          <a:noFill/>
        </p:spPr>
        <p:txBody>
          <a:bodyPr wrap="squar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
        <p:nvSpPr>
          <p:cNvPr id="19" name="矩形 18"/>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38772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37"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900" decel="100000" fill="hold"/>
                                        <p:tgtEl>
                                          <p:spTgt spid="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iterate type="lt">
                                    <p:tmPct val="5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500"/>
                                  </p:stCondLst>
                                  <p:iterate type="lt">
                                    <p:tmPct val="5000"/>
                                  </p:iterate>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20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900" decel="100000" fill="hold"/>
                                        <p:tgtEl>
                                          <p:spTgt spid="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2000"/>
                                  </p:stCondLst>
                                  <p:iterate type="lt">
                                    <p:tmPct val="5000"/>
                                  </p:iterate>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2000"/>
                                  </p:stCondLst>
                                  <p:iterate type="lt">
                                    <p:tmPct val="5000"/>
                                  </p:iterate>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900" decel="100000" fill="hold"/>
                                        <p:tgtEl>
                                          <p:spTgt spid="1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17" grpId="0"/>
      <p:bldP spid="18" grpId="0"/>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604787" y="2287941"/>
            <a:ext cx="1423788"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Question 4</a:t>
            </a:r>
          </a:p>
        </p:txBody>
      </p:sp>
      <p:sp>
        <p:nvSpPr>
          <p:cNvPr id="11" name="矩形 10"/>
          <p:cNvSpPr/>
          <p:nvPr/>
        </p:nvSpPr>
        <p:spPr>
          <a:xfrm>
            <a:off x="7604787" y="2690336"/>
            <a:ext cx="3963821"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Our database cannot be moved from the site, and we need to be able to access it externally using a secure API. Can you explain the architecture of a secure API?</a:t>
            </a:r>
            <a:endParaRPr lang="zh-CN" altLang="en-US" sz="1600" dirty="0"/>
          </a:p>
        </p:txBody>
      </p:sp>
      <p:grpSp>
        <p:nvGrpSpPr>
          <p:cNvPr id="2" name="组合 1"/>
          <p:cNvGrpSpPr/>
          <p:nvPr/>
        </p:nvGrpSpPr>
        <p:grpSpPr>
          <a:xfrm>
            <a:off x="6600056" y="2276872"/>
            <a:ext cx="864096" cy="864096"/>
            <a:chOff x="6600056" y="2276872"/>
            <a:chExt cx="864096" cy="864096"/>
          </a:xfrm>
        </p:grpSpPr>
        <p:sp>
          <p:nvSpPr>
            <p:cNvPr id="7" name="椭圆 6"/>
            <p:cNvSpPr/>
            <p:nvPr/>
          </p:nvSpPr>
          <p:spPr>
            <a:xfrm>
              <a:off x="6600056" y="2276872"/>
              <a:ext cx="864096" cy="864096"/>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3474" y="2342911"/>
              <a:ext cx="697260" cy="697260"/>
            </a:xfrm>
            <a:prstGeom prst="rect">
              <a:avLst/>
            </a:prstGeom>
          </p:spPr>
        </p:pic>
      </p:grpSp>
      <p:grpSp>
        <p:nvGrpSpPr>
          <p:cNvPr id="3" name="组合 2"/>
          <p:cNvGrpSpPr/>
          <p:nvPr/>
        </p:nvGrpSpPr>
        <p:grpSpPr>
          <a:xfrm>
            <a:off x="6600056" y="4293096"/>
            <a:ext cx="864096" cy="864096"/>
            <a:chOff x="6600056" y="4293096"/>
            <a:chExt cx="864096" cy="864096"/>
          </a:xfrm>
        </p:grpSpPr>
        <p:sp>
          <p:nvSpPr>
            <p:cNvPr id="8" name="椭圆 7"/>
            <p:cNvSpPr/>
            <p:nvPr/>
          </p:nvSpPr>
          <p:spPr>
            <a:xfrm>
              <a:off x="6600056" y="4293096"/>
              <a:ext cx="864096" cy="864096"/>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654" y="4365104"/>
              <a:ext cx="720080" cy="720080"/>
            </a:xfrm>
            <a:prstGeom prst="rect">
              <a:avLst/>
            </a:prstGeom>
          </p:spPr>
        </p:pic>
      </p:grpSp>
      <p:sp>
        <p:nvSpPr>
          <p:cNvPr id="16" name="文本框 15"/>
          <p:cNvSpPr txBox="1"/>
          <p:nvPr/>
        </p:nvSpPr>
        <p:spPr>
          <a:xfrm>
            <a:off x="7604787" y="4387214"/>
            <a:ext cx="1040670"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Answer</a:t>
            </a:r>
          </a:p>
        </p:txBody>
      </p:sp>
      <p:sp>
        <p:nvSpPr>
          <p:cNvPr id="17" name="矩形 16"/>
          <p:cNvSpPr/>
          <p:nvPr/>
        </p:nvSpPr>
        <p:spPr>
          <a:xfrm>
            <a:off x="7604787" y="4789609"/>
            <a:ext cx="3963821"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A secure API is one that controls access to the API through authentication and authorization.</a:t>
            </a: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66528"/>
            <a:ext cx="6076822" cy="4054760"/>
          </a:xfrm>
          <a:prstGeom prst="rect">
            <a:avLst/>
          </a:prstGeom>
        </p:spPr>
      </p:pic>
      <p:sp>
        <p:nvSpPr>
          <p:cNvPr id="18" name="文本框 17"/>
          <p:cNvSpPr txBox="1"/>
          <p:nvPr/>
        </p:nvSpPr>
        <p:spPr>
          <a:xfrm>
            <a:off x="3143673" y="231031"/>
            <a:ext cx="5832648" cy="461665"/>
          </a:xfrm>
          <a:prstGeom prst="rect">
            <a:avLst/>
          </a:prstGeom>
          <a:noFill/>
        </p:spPr>
        <p:txBody>
          <a:bodyPr wrap="squar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
        <p:nvSpPr>
          <p:cNvPr id="19" name="矩形 18"/>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73078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37"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900" decel="100000" fill="hold"/>
                                        <p:tgtEl>
                                          <p:spTgt spid="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iterate type="lt">
                                    <p:tmPct val="5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500"/>
                                  </p:stCondLst>
                                  <p:iterate type="lt">
                                    <p:tmPct val="5000"/>
                                  </p:iterate>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20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900" decel="100000" fill="hold"/>
                                        <p:tgtEl>
                                          <p:spTgt spid="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2000"/>
                                  </p:stCondLst>
                                  <p:iterate type="lt">
                                    <p:tmPct val="5000"/>
                                  </p:iterate>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2000"/>
                                  </p:stCondLst>
                                  <p:iterate type="lt">
                                    <p:tmPct val="5000"/>
                                  </p:iterate>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900" decel="100000" fill="hold"/>
                                        <p:tgtEl>
                                          <p:spTgt spid="1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17" grpId="0"/>
      <p:bldP spid="18"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501008"/>
            <a:ext cx="12192000" cy="335699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3160" y="1944216"/>
            <a:ext cx="4171392" cy="2780928"/>
          </a:xfrm>
          <a:prstGeom prst="rect">
            <a:avLst/>
          </a:prstGeom>
        </p:spPr>
      </p:pic>
      <p:sp>
        <p:nvSpPr>
          <p:cNvPr id="8" name="矩形 7"/>
          <p:cNvSpPr/>
          <p:nvPr/>
        </p:nvSpPr>
        <p:spPr>
          <a:xfrm>
            <a:off x="537017" y="1658101"/>
            <a:ext cx="1673856" cy="461665"/>
          </a:xfrm>
          <a:prstGeom prst="rect">
            <a:avLst/>
          </a:prstGeom>
        </p:spPr>
        <p:txBody>
          <a:bodyPr wrap="none">
            <a:spAutoFit/>
          </a:bodyPr>
          <a:lstStyle/>
          <a:p>
            <a:r>
              <a:rPr lang="en-US" altLang="zh-CN" sz="24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Question 5</a:t>
            </a:r>
            <a:endParaRPr lang="zh-CN" altLang="en-US" sz="2400" dirty="0"/>
          </a:p>
        </p:txBody>
      </p:sp>
      <p:sp>
        <p:nvSpPr>
          <p:cNvPr id="9" name="矩形 8"/>
          <p:cNvSpPr/>
          <p:nvPr/>
        </p:nvSpPr>
        <p:spPr>
          <a:xfrm>
            <a:off x="537016" y="2207766"/>
            <a:ext cx="5558984" cy="338554"/>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Can you recommend a secure framework for coding an API?</a:t>
            </a:r>
            <a:endParaRPr lang="zh-CN" altLang="en-US" sz="1600" dirty="0"/>
          </a:p>
        </p:txBody>
      </p:sp>
      <p:sp>
        <p:nvSpPr>
          <p:cNvPr id="15" name="矩形 14"/>
          <p:cNvSpPr/>
          <p:nvPr/>
        </p:nvSpPr>
        <p:spPr>
          <a:xfrm>
            <a:off x="1633960" y="3927562"/>
            <a:ext cx="5182119" cy="2585323"/>
          </a:xfrm>
          <a:prstGeom prst="rect">
            <a:avLst/>
          </a:prstGeom>
        </p:spPr>
        <p:txBody>
          <a:bodyPr wrap="square">
            <a:spAutoFit/>
          </a:bodyPr>
          <a:lstStyle/>
          <a:p>
            <a:r>
              <a:rPr lang="en-US" altLang="zh-CN" dirty="0">
                <a:solidFill>
                  <a:schemeClr val="bg1">
                    <a:lumMod val="95000"/>
                  </a:schemeClr>
                </a:solidFill>
                <a:latin typeface="等线" panose="02010600030101010101" pitchFamily="2" charset="-122"/>
                <a:ea typeface="等线" panose="02010600030101010101" pitchFamily="2" charset="-122"/>
              </a:rPr>
              <a:t>OAuth 2.0 is a popular secure framework for coding APIs. It allows users to securely access data and services from third-party applications. OAuth 2.0 is an open authorization standard that allows third-part applications to access data from a user’s account without requiring the user’s permission. OAuth 2.0 is commonly used by social media platforms and applications to grant access to user data.</a:t>
            </a:r>
            <a:endParaRPr lang="zh-CN" altLang="en-US" dirty="0">
              <a:solidFill>
                <a:schemeClr val="bg1">
                  <a:lumMod val="95000"/>
                </a:schemeClr>
              </a:solidFill>
            </a:endParaRPr>
          </a:p>
        </p:txBody>
      </p:sp>
      <p:grpSp>
        <p:nvGrpSpPr>
          <p:cNvPr id="3" name="组合 2"/>
          <p:cNvGrpSpPr/>
          <p:nvPr/>
        </p:nvGrpSpPr>
        <p:grpSpPr>
          <a:xfrm>
            <a:off x="537016" y="3957686"/>
            <a:ext cx="959855" cy="959855"/>
            <a:chOff x="3863752" y="4053321"/>
            <a:chExt cx="959855" cy="959855"/>
          </a:xfrm>
        </p:grpSpPr>
        <p:sp>
          <p:nvSpPr>
            <p:cNvPr id="11" name="椭圆 10"/>
            <p:cNvSpPr/>
            <p:nvPr/>
          </p:nvSpPr>
          <p:spPr>
            <a:xfrm>
              <a:off x="3863752" y="4053321"/>
              <a:ext cx="959855" cy="959855"/>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0841" y="4205942"/>
              <a:ext cx="680399" cy="680399"/>
            </a:xfrm>
            <a:prstGeom prst="rect">
              <a:avLst/>
            </a:prstGeom>
            <a:ln>
              <a:noFill/>
            </a:ln>
          </p:spPr>
        </p:pic>
      </p:grpSp>
      <p:sp>
        <p:nvSpPr>
          <p:cNvPr id="18" name="等腰三角形 17"/>
          <p:cNvSpPr/>
          <p:nvPr/>
        </p:nvSpPr>
        <p:spPr>
          <a:xfrm rot="10800000">
            <a:off x="8869637" y="4870090"/>
            <a:ext cx="216024" cy="186228"/>
          </a:xfrm>
          <a:prstGeom prst="triangl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85796" y="5271591"/>
            <a:ext cx="1654620" cy="461665"/>
          </a:xfrm>
          <a:prstGeom prst="rect">
            <a:avLst/>
          </a:prstGeom>
        </p:spPr>
        <p:txBody>
          <a:bodyPr wrap="none">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OAuth 2.0 </a:t>
            </a:r>
            <a:endParaRPr lang="zh-CN" altLang="en-US" sz="2400" dirty="0">
              <a:solidFill>
                <a:schemeClr val="bg1"/>
              </a:solidFill>
            </a:endParaRP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17">
            <a:extLst>
              <a:ext uri="{FF2B5EF4-FFF2-40B4-BE49-F238E27FC236}">
                <a16:creationId xmlns:a16="http://schemas.microsoft.com/office/drawing/2014/main" id="{4B16B46E-F4BA-4F84-9C54-DC82AA17F0A3}"/>
              </a:ext>
            </a:extLst>
          </p:cNvPr>
          <p:cNvSpPr txBox="1"/>
          <p:nvPr/>
        </p:nvSpPr>
        <p:spPr>
          <a:xfrm>
            <a:off x="3143673" y="231031"/>
            <a:ext cx="5832648" cy="461665"/>
          </a:xfrm>
          <a:prstGeom prst="rect">
            <a:avLst/>
          </a:prstGeom>
          <a:noFill/>
        </p:spPr>
        <p:txBody>
          <a:bodyPr wrap="squar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Tree>
    <p:extLst>
      <p:ext uri="{BB962C8B-B14F-4D97-AF65-F5344CB8AC3E}">
        <p14:creationId xmlns:p14="http://schemas.microsoft.com/office/powerpoint/2010/main" val="2047821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2" presetClass="entr" presetSubtype="8" decel="100000" fill="hold" grpId="0" nodeType="withEffect">
                                  <p:stCondLst>
                                    <p:cond delay="1000"/>
                                  </p:stCondLst>
                                  <p:iterate type="lt">
                                    <p:tmPct val="5000"/>
                                  </p:iterate>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0-#ppt_w/2"/>
                                          </p:val>
                                        </p:tav>
                                        <p:tav tm="100000">
                                          <p:val>
                                            <p:strVal val="#ppt_x"/>
                                          </p:val>
                                        </p:tav>
                                      </p:tavLst>
                                    </p:anim>
                                    <p:anim calcmode="lin" valueType="num">
                                      <p:cBhvr additive="base">
                                        <p:cTn id="11" dur="10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125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17" presetClass="entr" presetSubtype="4" fill="hold" grpId="0" nodeType="withEffect">
                                  <p:stCondLst>
                                    <p:cond delay="125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ppt_h/2"/>
                                          </p:val>
                                        </p:tav>
                                        <p:tav tm="100000">
                                          <p:val>
                                            <p:strVal val="#ppt_y"/>
                                          </p:val>
                                        </p:tav>
                                      </p:tavLst>
                                    </p:anim>
                                    <p:anim calcmode="lin" valueType="num">
                                      <p:cBhvr>
                                        <p:cTn id="20" dur="500" fill="hold"/>
                                        <p:tgtEl>
                                          <p:spTgt spid="6"/>
                                        </p:tgtEl>
                                        <p:attrNameLst>
                                          <p:attrName>ppt_w</p:attrName>
                                        </p:attrNameLst>
                                      </p:cBhvr>
                                      <p:tavLst>
                                        <p:tav tm="0">
                                          <p:val>
                                            <p:strVal val="#ppt_w"/>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childTnLst>
                                </p:cTn>
                              </p:par>
                              <p:par>
                                <p:cTn id="22" presetID="47" presetClass="entr" presetSubtype="0" fill="hold" nodeType="withEffect">
                                  <p:stCondLst>
                                    <p:cond delay="175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25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16" presetClass="entr" presetSubtype="21" fill="hold" grpId="0" nodeType="withEffect">
                                  <p:stCondLst>
                                    <p:cond delay="3750"/>
                                  </p:stCondLst>
                                  <p:childTnLst>
                                    <p:set>
                                      <p:cBhvr>
                                        <p:cTn id="43" dur="1" fill="hold">
                                          <p:stCondLst>
                                            <p:cond delay="0"/>
                                          </p:stCondLst>
                                        </p:cTn>
                                        <p:tgtEl>
                                          <p:spTgt spid="20"/>
                                        </p:tgtEl>
                                        <p:attrNameLst>
                                          <p:attrName>style.visibility</p:attrName>
                                        </p:attrNameLst>
                                      </p:cBhvr>
                                      <p:to>
                                        <p:strVal val="visible"/>
                                      </p:to>
                                    </p:set>
                                    <p:animEffect transition="in" filter="barn(inVertical)">
                                      <p:cBhvr>
                                        <p:cTn id="44" dur="1000"/>
                                        <p:tgtEl>
                                          <p:spTgt spid="20"/>
                                        </p:tgtEl>
                                      </p:cBhvr>
                                    </p:animEffect>
                                  </p:childTnLst>
                                </p:cTn>
                              </p:par>
                              <p:par>
                                <p:cTn id="45" presetID="16" presetClass="entr" presetSubtype="37" fill="hold" grpId="0" nodeType="withEffect">
                                  <p:stCondLst>
                                    <p:cond delay="250"/>
                                  </p:stCondLst>
                                  <p:childTnLst>
                                    <p:set>
                                      <p:cBhvr>
                                        <p:cTn id="46" dur="1" fill="hold">
                                          <p:stCondLst>
                                            <p:cond delay="0"/>
                                          </p:stCondLst>
                                        </p:cTn>
                                        <p:tgtEl>
                                          <p:spTgt spid="23"/>
                                        </p:tgtEl>
                                        <p:attrNameLst>
                                          <p:attrName>style.visibility</p:attrName>
                                        </p:attrNameLst>
                                      </p:cBhvr>
                                      <p:to>
                                        <p:strVal val="visible"/>
                                      </p:to>
                                    </p:set>
                                    <p:animEffect transition="in" filter="barn(outVertical)">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5" grpId="0"/>
      <p:bldP spid="18" grpId="0" animBg="1"/>
      <p:bldP spid="20" grpId="0"/>
      <p:bldP spid="22"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604787" y="2287941"/>
            <a:ext cx="1423788"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Question 6</a:t>
            </a:r>
          </a:p>
        </p:txBody>
      </p:sp>
      <p:sp>
        <p:nvSpPr>
          <p:cNvPr id="11" name="矩形 10"/>
          <p:cNvSpPr/>
          <p:nvPr/>
        </p:nvSpPr>
        <p:spPr>
          <a:xfrm>
            <a:off x="7604787" y="2690336"/>
            <a:ext cx="3963821"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What data interchange format should we use while transferring data between locations?</a:t>
            </a:r>
            <a:endParaRPr lang="zh-CN" altLang="en-US" sz="1600" dirty="0"/>
          </a:p>
        </p:txBody>
      </p:sp>
      <p:grpSp>
        <p:nvGrpSpPr>
          <p:cNvPr id="2" name="组合 1"/>
          <p:cNvGrpSpPr/>
          <p:nvPr/>
        </p:nvGrpSpPr>
        <p:grpSpPr>
          <a:xfrm>
            <a:off x="6600056" y="2276872"/>
            <a:ext cx="864096" cy="864096"/>
            <a:chOff x="6600056" y="2276872"/>
            <a:chExt cx="864096" cy="864096"/>
          </a:xfrm>
        </p:grpSpPr>
        <p:sp>
          <p:nvSpPr>
            <p:cNvPr id="7" name="椭圆 6"/>
            <p:cNvSpPr/>
            <p:nvPr/>
          </p:nvSpPr>
          <p:spPr>
            <a:xfrm>
              <a:off x="6600056" y="2276872"/>
              <a:ext cx="864096" cy="864096"/>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3474" y="2342911"/>
              <a:ext cx="697260" cy="697260"/>
            </a:xfrm>
            <a:prstGeom prst="rect">
              <a:avLst/>
            </a:prstGeom>
          </p:spPr>
        </p:pic>
      </p:grpSp>
      <p:grpSp>
        <p:nvGrpSpPr>
          <p:cNvPr id="3" name="组合 2"/>
          <p:cNvGrpSpPr/>
          <p:nvPr/>
        </p:nvGrpSpPr>
        <p:grpSpPr>
          <a:xfrm>
            <a:off x="6600056" y="4293096"/>
            <a:ext cx="864096" cy="864096"/>
            <a:chOff x="6600056" y="4293096"/>
            <a:chExt cx="864096" cy="864096"/>
          </a:xfrm>
        </p:grpSpPr>
        <p:sp>
          <p:nvSpPr>
            <p:cNvPr id="8" name="椭圆 7"/>
            <p:cNvSpPr/>
            <p:nvPr/>
          </p:nvSpPr>
          <p:spPr>
            <a:xfrm>
              <a:off x="6600056" y="4293096"/>
              <a:ext cx="864096" cy="864096"/>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654" y="4365104"/>
              <a:ext cx="720080" cy="720080"/>
            </a:xfrm>
            <a:prstGeom prst="rect">
              <a:avLst/>
            </a:prstGeom>
          </p:spPr>
        </p:pic>
      </p:grpSp>
      <p:sp>
        <p:nvSpPr>
          <p:cNvPr id="16" name="文本框 15"/>
          <p:cNvSpPr txBox="1"/>
          <p:nvPr/>
        </p:nvSpPr>
        <p:spPr>
          <a:xfrm>
            <a:off x="7604787" y="4387214"/>
            <a:ext cx="1040670"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Answer</a:t>
            </a:r>
          </a:p>
        </p:txBody>
      </p:sp>
      <p:sp>
        <p:nvSpPr>
          <p:cNvPr id="17" name="矩形 16"/>
          <p:cNvSpPr/>
          <p:nvPr/>
        </p:nvSpPr>
        <p:spPr>
          <a:xfrm>
            <a:off x="7604787" y="4789609"/>
            <a:ext cx="3963821" cy="1323439"/>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JSON has become ubiquitous on the web. Today it is the format of choice for almost every publicly available web service, and it is frequently used for private web services as well.</a:t>
            </a: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66528"/>
            <a:ext cx="6076822" cy="4054760"/>
          </a:xfrm>
          <a:prstGeom prst="rect">
            <a:avLst/>
          </a:prstGeom>
        </p:spPr>
      </p:pic>
      <p:sp>
        <p:nvSpPr>
          <p:cNvPr id="18" name="文本框 17"/>
          <p:cNvSpPr txBox="1"/>
          <p:nvPr/>
        </p:nvSpPr>
        <p:spPr>
          <a:xfrm>
            <a:off x="3143673" y="231031"/>
            <a:ext cx="5832648" cy="461665"/>
          </a:xfrm>
          <a:prstGeom prst="rect">
            <a:avLst/>
          </a:prstGeom>
          <a:noFill/>
        </p:spPr>
        <p:txBody>
          <a:bodyPr wrap="squar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
        <p:nvSpPr>
          <p:cNvPr id="19" name="矩形 18"/>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16698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37"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900" decel="100000" fill="hold"/>
                                        <p:tgtEl>
                                          <p:spTgt spid="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iterate type="lt">
                                    <p:tmPct val="5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500"/>
                                  </p:stCondLst>
                                  <p:iterate type="lt">
                                    <p:tmPct val="5000"/>
                                  </p:iterate>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20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900" decel="100000" fill="hold"/>
                                        <p:tgtEl>
                                          <p:spTgt spid="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2000"/>
                                  </p:stCondLst>
                                  <p:iterate type="lt">
                                    <p:tmPct val="5000"/>
                                  </p:iterate>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2000"/>
                                  </p:stCondLst>
                                  <p:iterate type="lt">
                                    <p:tmPct val="5000"/>
                                  </p:iterate>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900" decel="100000" fill="hold"/>
                                        <p:tgtEl>
                                          <p:spTgt spid="1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17" grpId="0"/>
      <p:bldP spid="18" grpId="0"/>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72377" y="2060848"/>
            <a:ext cx="5760641" cy="1728192"/>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272445" y="2269049"/>
            <a:ext cx="1423788" cy="400110"/>
          </a:xfrm>
          <a:prstGeom prst="rect">
            <a:avLst/>
          </a:prstGeom>
          <a:noFill/>
        </p:spPr>
        <p:txBody>
          <a:bodyPr wrap="none" rtlCol="0">
            <a:spAutoFit/>
          </a:bodyPr>
          <a:lstStyle/>
          <a:p>
            <a:r>
              <a:rPr lang="en-US" altLang="zh-CN" sz="2000" dirty="0">
                <a:solidFill>
                  <a:schemeClr val="bg1"/>
                </a:solidFill>
                <a:latin typeface="Arial" panose="020B0604020202020204" pitchFamily="34" charset="0"/>
                <a:ea typeface="等线" panose="02010600030101010101" pitchFamily="2" charset="-122"/>
                <a:cs typeface="Arial" panose="020B0604020202020204" pitchFamily="34" charset="0"/>
              </a:rPr>
              <a:t>Question 7</a:t>
            </a:r>
          </a:p>
        </p:txBody>
      </p:sp>
      <p:sp>
        <p:nvSpPr>
          <p:cNvPr id="18" name="矩形 17"/>
          <p:cNvSpPr/>
          <p:nvPr/>
        </p:nvSpPr>
        <p:spPr>
          <a:xfrm>
            <a:off x="1272445" y="2671444"/>
            <a:ext cx="5183595" cy="338554"/>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How should we store our data in our many locations?</a:t>
            </a:r>
          </a:p>
        </p:txBody>
      </p:sp>
      <p:sp>
        <p:nvSpPr>
          <p:cNvPr id="19" name="文本框 18"/>
          <p:cNvSpPr txBox="1"/>
          <p:nvPr/>
        </p:nvSpPr>
        <p:spPr>
          <a:xfrm>
            <a:off x="1272445" y="4005064"/>
            <a:ext cx="1040670"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Answer</a:t>
            </a:r>
          </a:p>
        </p:txBody>
      </p:sp>
      <p:sp>
        <p:nvSpPr>
          <p:cNvPr id="20" name="矩形 19"/>
          <p:cNvSpPr/>
          <p:nvPr/>
        </p:nvSpPr>
        <p:spPr>
          <a:xfrm>
            <a:off x="1272445" y="4581128"/>
            <a:ext cx="10368171" cy="830997"/>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We can store the data in Cloud. Cloud storage solutions to make it easier to access data from multiple locations. Cloud storage has removed some of the need to keep files on computers because it offers an organized way to find, share, and control the information.</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17">
            <a:extLst>
              <a:ext uri="{FF2B5EF4-FFF2-40B4-BE49-F238E27FC236}">
                <a16:creationId xmlns:a16="http://schemas.microsoft.com/office/drawing/2014/main" id="{C38AD2CF-F99D-4257-B86B-C65E31A6C0B7}"/>
              </a:ext>
            </a:extLst>
          </p:cNvPr>
          <p:cNvSpPr txBox="1"/>
          <p:nvPr/>
        </p:nvSpPr>
        <p:spPr>
          <a:xfrm>
            <a:off x="3143673" y="231031"/>
            <a:ext cx="5832648" cy="461665"/>
          </a:xfrm>
          <a:prstGeom prst="rect">
            <a:avLst/>
          </a:prstGeom>
          <a:noFill/>
        </p:spPr>
        <p:txBody>
          <a:bodyPr wrap="squar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Tree>
    <p:extLst>
      <p:ext uri="{BB962C8B-B14F-4D97-AF65-F5344CB8AC3E}">
        <p14:creationId xmlns:p14="http://schemas.microsoft.com/office/powerpoint/2010/main" val="29819567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2" presetClass="entr" presetSubtype="2" decel="10000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1+#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150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1000" fill="hold"/>
                                        <p:tgtEl>
                                          <p:spTgt spid="19"/>
                                        </p:tgtEl>
                                        <p:attrNameLst>
                                          <p:attrName>ppt_x</p:attrName>
                                        </p:attrNameLst>
                                      </p:cBhvr>
                                      <p:tavLst>
                                        <p:tav tm="0">
                                          <p:val>
                                            <p:strVal val="1+#ppt_w/2"/>
                                          </p:val>
                                        </p:tav>
                                        <p:tav tm="100000">
                                          <p:val>
                                            <p:strVal val="#ppt_x"/>
                                          </p:val>
                                        </p:tav>
                                      </p:tavLst>
                                    </p:anim>
                                    <p:anim calcmode="lin" valueType="num">
                                      <p:cBhvr additive="base">
                                        <p:cTn id="15" dur="1000" fill="hold"/>
                                        <p:tgtEl>
                                          <p:spTgt spid="19"/>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150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1000" fill="hold"/>
                                        <p:tgtEl>
                                          <p:spTgt spid="20"/>
                                        </p:tgtEl>
                                        <p:attrNameLst>
                                          <p:attrName>ppt_x</p:attrName>
                                        </p:attrNameLst>
                                      </p:cBhvr>
                                      <p:tavLst>
                                        <p:tav tm="0">
                                          <p:val>
                                            <p:strVal val="1+#ppt_w/2"/>
                                          </p:val>
                                        </p:tav>
                                        <p:tav tm="100000">
                                          <p:val>
                                            <p:strVal val="#ppt_x"/>
                                          </p:val>
                                        </p:tav>
                                      </p:tavLst>
                                    </p:anim>
                                    <p:anim calcmode="lin" valueType="num">
                                      <p:cBhvr additive="base">
                                        <p:cTn id="19" dur="1000" fill="hold"/>
                                        <p:tgtEl>
                                          <p:spTgt spid="20"/>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12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6" presetClass="entr" presetSubtype="37" fill="hold" grpId="0" nodeType="withEffect">
                                  <p:stCondLst>
                                    <p:cond delay="250"/>
                                  </p:stCondLst>
                                  <p:childTnLst>
                                    <p:set>
                                      <p:cBhvr>
                                        <p:cTn id="27" dur="1" fill="hold">
                                          <p:stCondLst>
                                            <p:cond delay="0"/>
                                          </p:stCondLst>
                                        </p:cTn>
                                        <p:tgtEl>
                                          <p:spTgt spid="23"/>
                                        </p:tgtEl>
                                        <p:attrNameLst>
                                          <p:attrName>style.visibility</p:attrName>
                                        </p:attrNameLst>
                                      </p:cBhvr>
                                      <p:to>
                                        <p:strVal val="visible"/>
                                      </p:to>
                                    </p:set>
                                    <p:animEffect transition="in" filter="barn(outVertical)">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8" grpId="0"/>
      <p:bldP spid="19" grpId="0"/>
      <p:bldP spid="20" grpId="0"/>
      <p:bldP spid="22"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356992"/>
            <a:ext cx="12192000" cy="57606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31504" y="3190726"/>
            <a:ext cx="914400" cy="914400"/>
            <a:chOff x="1631504" y="2755776"/>
            <a:chExt cx="914400" cy="914400"/>
          </a:xfrm>
        </p:grpSpPr>
        <p:sp>
          <p:nvSpPr>
            <p:cNvPr id="7" name="椭圆 6"/>
            <p:cNvSpPr/>
            <p:nvPr/>
          </p:nvSpPr>
          <p:spPr>
            <a:xfrm>
              <a:off x="1631504"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488" y="2868479"/>
              <a:ext cx="717104" cy="717104"/>
            </a:xfrm>
            <a:prstGeom prst="rect">
              <a:avLst/>
            </a:prstGeom>
          </p:spPr>
        </p:pic>
      </p:grpSp>
      <p:grpSp>
        <p:nvGrpSpPr>
          <p:cNvPr id="4" name="组合 3"/>
          <p:cNvGrpSpPr/>
          <p:nvPr/>
        </p:nvGrpSpPr>
        <p:grpSpPr>
          <a:xfrm>
            <a:off x="5519936" y="3190726"/>
            <a:ext cx="914400" cy="914400"/>
            <a:chOff x="5519936" y="2755776"/>
            <a:chExt cx="914400" cy="914400"/>
          </a:xfrm>
        </p:grpSpPr>
        <p:sp>
          <p:nvSpPr>
            <p:cNvPr id="9" name="椭圆 8"/>
            <p:cNvSpPr/>
            <p:nvPr/>
          </p:nvSpPr>
          <p:spPr>
            <a:xfrm>
              <a:off x="5519936"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8981" y="2775451"/>
              <a:ext cx="841276" cy="841276"/>
            </a:xfrm>
            <a:prstGeom prst="rect">
              <a:avLst/>
            </a:prstGeom>
          </p:spPr>
        </p:pic>
      </p:grpSp>
      <p:grpSp>
        <p:nvGrpSpPr>
          <p:cNvPr id="3" name="组合 2"/>
          <p:cNvGrpSpPr/>
          <p:nvPr/>
        </p:nvGrpSpPr>
        <p:grpSpPr>
          <a:xfrm>
            <a:off x="3541640" y="3139202"/>
            <a:ext cx="948480" cy="965924"/>
            <a:chOff x="3541640" y="2704252"/>
            <a:chExt cx="948480" cy="965924"/>
          </a:xfrm>
        </p:grpSpPr>
        <p:sp>
          <p:nvSpPr>
            <p:cNvPr id="8" name="椭圆 7"/>
            <p:cNvSpPr/>
            <p:nvPr/>
          </p:nvSpPr>
          <p:spPr>
            <a:xfrm>
              <a:off x="3575720"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1640" y="2704252"/>
              <a:ext cx="948479" cy="948479"/>
            </a:xfrm>
            <a:prstGeom prst="rect">
              <a:avLst/>
            </a:prstGeom>
          </p:spPr>
        </p:pic>
      </p:grpSp>
      <p:grpSp>
        <p:nvGrpSpPr>
          <p:cNvPr id="5" name="组合 4"/>
          <p:cNvGrpSpPr/>
          <p:nvPr/>
        </p:nvGrpSpPr>
        <p:grpSpPr>
          <a:xfrm>
            <a:off x="7464152" y="3190726"/>
            <a:ext cx="914400" cy="914400"/>
            <a:chOff x="7464152" y="2755776"/>
            <a:chExt cx="914400" cy="914400"/>
          </a:xfrm>
        </p:grpSpPr>
        <p:sp>
          <p:nvSpPr>
            <p:cNvPr id="10" name="椭圆 9"/>
            <p:cNvSpPr/>
            <p:nvPr/>
          </p:nvSpPr>
          <p:spPr>
            <a:xfrm>
              <a:off x="7464152"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1870" y="2857120"/>
              <a:ext cx="718964" cy="718964"/>
            </a:xfrm>
            <a:prstGeom prst="rect">
              <a:avLst/>
            </a:prstGeom>
          </p:spPr>
        </p:pic>
      </p:grpSp>
      <p:grpSp>
        <p:nvGrpSpPr>
          <p:cNvPr id="12" name="组合 11"/>
          <p:cNvGrpSpPr/>
          <p:nvPr/>
        </p:nvGrpSpPr>
        <p:grpSpPr>
          <a:xfrm>
            <a:off x="9408368" y="3190726"/>
            <a:ext cx="914400" cy="914400"/>
            <a:chOff x="9408368" y="2755776"/>
            <a:chExt cx="914400" cy="914400"/>
          </a:xfrm>
        </p:grpSpPr>
        <p:sp>
          <p:nvSpPr>
            <p:cNvPr id="11" name="椭圆 10"/>
            <p:cNvSpPr/>
            <p:nvPr/>
          </p:nvSpPr>
          <p:spPr>
            <a:xfrm>
              <a:off x="9408368"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1297" y="2850390"/>
              <a:ext cx="725694" cy="725694"/>
            </a:xfrm>
            <a:prstGeom prst="rect">
              <a:avLst/>
            </a:prstGeom>
          </p:spPr>
        </p:pic>
      </p:grpSp>
      <p:sp>
        <p:nvSpPr>
          <p:cNvPr id="18" name="文本框 17"/>
          <p:cNvSpPr txBox="1"/>
          <p:nvPr/>
        </p:nvSpPr>
        <p:spPr>
          <a:xfrm>
            <a:off x="1365595" y="4512022"/>
            <a:ext cx="2498157" cy="830997"/>
          </a:xfrm>
          <a:prstGeom prst="rect">
            <a:avLst/>
          </a:prstGeom>
          <a:noFill/>
        </p:spPr>
        <p:txBody>
          <a:bodyPr wrap="squar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Freedom from unauthorized access to private data</a:t>
            </a:r>
          </a:p>
        </p:txBody>
      </p:sp>
      <p:sp>
        <p:nvSpPr>
          <p:cNvPr id="22" name="文本框 21"/>
          <p:cNvSpPr txBox="1"/>
          <p:nvPr/>
        </p:nvSpPr>
        <p:spPr>
          <a:xfrm>
            <a:off x="3359696" y="2487087"/>
            <a:ext cx="1413925" cy="584775"/>
          </a:xfrm>
          <a:prstGeom prst="rect">
            <a:avLst/>
          </a:prstGeom>
          <a:noFill/>
        </p:spPr>
        <p:txBody>
          <a:bodyPr wrap="squar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Inappropriate use of data</a:t>
            </a:r>
          </a:p>
        </p:txBody>
      </p:sp>
      <p:sp>
        <p:nvSpPr>
          <p:cNvPr id="26" name="文本框 25"/>
          <p:cNvSpPr txBox="1"/>
          <p:nvPr/>
        </p:nvSpPr>
        <p:spPr>
          <a:xfrm>
            <a:off x="4677963" y="4512022"/>
            <a:ext cx="3146229" cy="1077218"/>
          </a:xfrm>
          <a:prstGeom prst="rect">
            <a:avLst/>
          </a:prstGeom>
          <a:noFill/>
        </p:spPr>
        <p:txBody>
          <a:bodyPr wrap="squar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Accuracy and completeness when collecting data about a person or persons (corporations included) by technology</a:t>
            </a:r>
          </a:p>
        </p:txBody>
      </p:sp>
      <p:sp>
        <p:nvSpPr>
          <p:cNvPr id="28" name="文本框 27"/>
          <p:cNvSpPr txBox="1"/>
          <p:nvPr/>
        </p:nvSpPr>
        <p:spPr>
          <a:xfrm>
            <a:off x="6384032" y="2240865"/>
            <a:ext cx="3056961" cy="830997"/>
          </a:xfrm>
          <a:prstGeom prst="rect">
            <a:avLst/>
          </a:prstGeom>
          <a:noFill/>
        </p:spPr>
        <p:txBody>
          <a:bodyPr wrap="squar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Availability of data content, and the data subject’s legal right to access, and ownership</a:t>
            </a:r>
          </a:p>
        </p:txBody>
      </p:sp>
      <p:sp>
        <p:nvSpPr>
          <p:cNvPr id="30" name="文本框 29"/>
          <p:cNvSpPr txBox="1"/>
          <p:nvPr/>
        </p:nvSpPr>
        <p:spPr>
          <a:xfrm>
            <a:off x="8976321" y="4504232"/>
            <a:ext cx="2304255" cy="830997"/>
          </a:xfrm>
          <a:prstGeom prst="rect">
            <a:avLst/>
          </a:prstGeom>
          <a:noFill/>
        </p:spPr>
        <p:txBody>
          <a:bodyPr wrap="squar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The rights to inspect, update or correct these data</a:t>
            </a:r>
          </a:p>
        </p:txBody>
      </p:sp>
      <p:sp>
        <p:nvSpPr>
          <p:cNvPr id="34" name="矩形 3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2">
            <a:extLst>
              <a:ext uri="{FF2B5EF4-FFF2-40B4-BE49-F238E27FC236}">
                <a16:creationId xmlns:a16="http://schemas.microsoft.com/office/drawing/2014/main" id="{781E27F2-440E-41A5-A54D-D17D9D7D8340}"/>
              </a:ext>
            </a:extLst>
          </p:cNvPr>
          <p:cNvSpPr txBox="1"/>
          <p:nvPr/>
        </p:nvSpPr>
        <p:spPr>
          <a:xfrm>
            <a:off x="1271464" y="1340768"/>
            <a:ext cx="10297144" cy="400110"/>
          </a:xfrm>
          <a:prstGeom prst="rect">
            <a:avLst/>
          </a:prstGeom>
          <a:noFill/>
        </p:spPr>
        <p:txBody>
          <a:bodyPr wrap="square" rtlCol="0">
            <a:spAutoFit/>
          </a:bodyPr>
          <a:lstStyle/>
          <a:p>
            <a:r>
              <a:rPr lang="en-US" altLang="zh-CN" sz="20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Question 8: What are the ethical concerns related to the transmission of personal data?</a:t>
            </a:r>
          </a:p>
        </p:txBody>
      </p:sp>
      <p:sp>
        <p:nvSpPr>
          <p:cNvPr id="35" name="文本框 17">
            <a:extLst>
              <a:ext uri="{FF2B5EF4-FFF2-40B4-BE49-F238E27FC236}">
                <a16:creationId xmlns:a16="http://schemas.microsoft.com/office/drawing/2014/main" id="{A9B471D8-13AB-4D33-8219-5A2EA11612CA}"/>
              </a:ext>
            </a:extLst>
          </p:cNvPr>
          <p:cNvSpPr txBox="1"/>
          <p:nvPr/>
        </p:nvSpPr>
        <p:spPr>
          <a:xfrm>
            <a:off x="3143673" y="231031"/>
            <a:ext cx="5832648" cy="461665"/>
          </a:xfrm>
          <a:prstGeom prst="rect">
            <a:avLst/>
          </a:prstGeom>
          <a:noFill/>
        </p:spPr>
        <p:txBody>
          <a:bodyPr wrap="squar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Tree>
    <p:extLst>
      <p:ext uri="{BB962C8B-B14F-4D97-AF65-F5344CB8AC3E}">
        <p14:creationId xmlns:p14="http://schemas.microsoft.com/office/powerpoint/2010/main" val="191975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par>
                                <p:cTn id="8" presetID="17" presetClass="entr" presetSubtype="8"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ppt_x</p:attrName>
                                        </p:attrNameLst>
                                      </p:cBhvr>
                                      <p:tavLst>
                                        <p:tav tm="0">
                                          <p:val>
                                            <p:strVal val="#ppt_x-#ppt_w/2"/>
                                          </p:val>
                                        </p:tav>
                                        <p:tav tm="100000">
                                          <p:val>
                                            <p:strVal val="#ppt_x"/>
                                          </p:val>
                                        </p:tav>
                                      </p:tavLst>
                                    </p:anim>
                                    <p:anim calcmode="lin" valueType="num">
                                      <p:cBhvr>
                                        <p:cTn id="11" dur="500" fill="hold"/>
                                        <p:tgtEl>
                                          <p:spTgt spid="6"/>
                                        </p:tgtEl>
                                        <p:attrNameLst>
                                          <p:attrName>ppt_y</p:attrName>
                                        </p:attrNameLst>
                                      </p:cBhvr>
                                      <p:tavLst>
                                        <p:tav tm="0">
                                          <p:val>
                                            <p:strVal val="#ppt_y"/>
                                          </p:val>
                                        </p:tav>
                                        <p:tav tm="100000">
                                          <p:val>
                                            <p:strVal val="#ppt_y"/>
                                          </p:val>
                                        </p:tav>
                                      </p:tavLst>
                                    </p:anim>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par>
                                <p:cTn id="14" presetID="47" presetClass="entr" presetSubtype="0" fill="hold"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5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0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50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25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30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300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par>
                                <p:cTn id="64" presetID="16" presetClass="entr" presetSubtype="37" fill="hold" grpId="0" nodeType="withEffect">
                                  <p:stCondLst>
                                    <p:cond delay="250"/>
                                  </p:stCondLst>
                                  <p:childTnLst>
                                    <p:set>
                                      <p:cBhvr>
                                        <p:cTn id="65" dur="1" fill="hold">
                                          <p:stCondLst>
                                            <p:cond delay="0"/>
                                          </p:stCondLst>
                                        </p:cTn>
                                        <p:tgtEl>
                                          <p:spTgt spid="32"/>
                                        </p:tgtEl>
                                        <p:attrNameLst>
                                          <p:attrName>style.visibility</p:attrName>
                                        </p:attrNameLst>
                                      </p:cBhvr>
                                      <p:to>
                                        <p:strVal val="visible"/>
                                      </p:to>
                                    </p:set>
                                    <p:animEffect transition="in" filter="barn(outVertical)">
                                      <p:cBhvr>
                                        <p:cTn id="66" dur="500"/>
                                        <p:tgtEl>
                                          <p:spTgt spid="32"/>
                                        </p:tgtEl>
                                      </p:cBhvr>
                                    </p:animEffect>
                                  </p:childTnLst>
                                </p:cTn>
                              </p:par>
                              <p:par>
                                <p:cTn id="67" presetID="16" presetClass="entr" presetSubtype="37" fill="hold" grpId="0" nodeType="withEffect">
                                  <p:stCondLst>
                                    <p:cond delay="250"/>
                                  </p:stCondLst>
                                  <p:childTnLst>
                                    <p:set>
                                      <p:cBhvr>
                                        <p:cTn id="68" dur="1" fill="hold">
                                          <p:stCondLst>
                                            <p:cond delay="0"/>
                                          </p:stCondLst>
                                        </p:cTn>
                                        <p:tgtEl>
                                          <p:spTgt spid="35"/>
                                        </p:tgtEl>
                                        <p:attrNameLst>
                                          <p:attrName>style.visibility</p:attrName>
                                        </p:attrNameLst>
                                      </p:cBhvr>
                                      <p:to>
                                        <p:strVal val="visible"/>
                                      </p:to>
                                    </p:set>
                                    <p:animEffect transition="in" filter="barn(outVertical)">
                                      <p:cBhvr>
                                        <p:cTn id="6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P spid="22" grpId="0"/>
      <p:bldP spid="26" grpId="0"/>
      <p:bldP spid="28" grpId="0"/>
      <p:bldP spid="30" grpId="0"/>
      <p:bldP spid="34" grpId="0" animBg="1"/>
      <p:bldP spid="32"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7537" b="7537"/>
          <a:stretch/>
        </p:blipFill>
        <p:spPr>
          <a:xfrm>
            <a:off x="0" y="0"/>
            <a:ext cx="12192000" cy="6858000"/>
          </a:xfrm>
          <a:prstGeom prst="rect">
            <a:avLst/>
          </a:prstGeom>
        </p:spPr>
      </p:pic>
      <p:sp>
        <p:nvSpPr>
          <p:cNvPr id="5" name="平行四边形 4"/>
          <p:cNvSpPr/>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131360" y="2309971"/>
            <a:ext cx="3929281" cy="1200329"/>
          </a:xfrm>
          <a:prstGeom prst="rect">
            <a:avLst/>
          </a:prstGeom>
          <a:noFill/>
        </p:spPr>
        <p:txBody>
          <a:bodyPr wrap="none" rtlCol="0">
            <a:spAutoFit/>
          </a:bodyPr>
          <a:lstStyle/>
          <a:p>
            <a:pPr algn="ctr"/>
            <a:r>
              <a:rPr lang="en-US" altLang="zh-CN" sz="7200" dirty="0">
                <a:solidFill>
                  <a:srgbClr val="53575A"/>
                </a:solidFill>
                <a:latin typeface="Arial" panose="020B0604020202020204" pitchFamily="34" charset="0"/>
                <a:ea typeface="微软雅黑" panose="020B0503020204020204" pitchFamily="34" charset="-122"/>
                <a:cs typeface="Arial" panose="020B0604020202020204" pitchFamily="34" charset="0"/>
              </a:rPr>
              <a:t>THANKS</a:t>
            </a:r>
            <a:endParaRPr lang="zh-CN"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p:cNvSpPr/>
          <p:nvPr/>
        </p:nvSpPr>
        <p:spPr>
          <a:xfrm>
            <a:off x="5172063" y="3582308"/>
            <a:ext cx="1847875" cy="14401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9353" y="1336678"/>
            <a:ext cx="973293" cy="973293"/>
          </a:xfrm>
          <a:prstGeom prst="rect">
            <a:avLst/>
          </a:prstGeom>
        </p:spPr>
      </p:pic>
    </p:spTree>
    <p:extLst>
      <p:ext uri="{BB962C8B-B14F-4D97-AF65-F5344CB8AC3E}">
        <p14:creationId xmlns:p14="http://schemas.microsoft.com/office/powerpoint/2010/main" val="13333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7" presetClass="entr" presetSubtype="1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par>
                                <p:cTn id="15" presetID="2" presetClass="entr" presetSubtype="6" fill="hold" nodeType="withEffect">
                                  <p:stCondLst>
                                    <p:cond delay="15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1+#ppt_w/2"/>
                                          </p:val>
                                        </p:tav>
                                        <p:tav tm="100000">
                                          <p:val>
                                            <p:strVal val="#ppt_x"/>
                                          </p:val>
                                        </p:tav>
                                      </p:tavLst>
                                    </p:anim>
                                    <p:anim calcmode="lin" valueType="num">
                                      <p:cBhvr additive="base">
                                        <p:cTn id="18" dur="10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2" decel="100000" fill="hold" grpId="0" nodeType="withEffect">
                                  <p:stCondLst>
                                    <p:cond delay="1500"/>
                                  </p:stCondLst>
                                  <p:iterate type="lt">
                                    <p:tmPct val="10000"/>
                                  </p:iterate>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10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6">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a:cxnSpLocks/>
          </p:cNvCxnSpPr>
          <p:nvPr/>
        </p:nvCxnSpPr>
        <p:spPr>
          <a:xfrm flipH="1">
            <a:off x="5303912" y="1268760"/>
            <a:ext cx="1368152" cy="5112568"/>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328190" y="345429"/>
            <a:ext cx="3993401" cy="923330"/>
          </a:xfrm>
          <a:prstGeom prst="rect">
            <a:avLst/>
          </a:prstGeom>
          <a:noFill/>
        </p:spPr>
        <p:txBody>
          <a:bodyPr wrap="none" rtlCol="0">
            <a:spAutoFit/>
          </a:bodyPr>
          <a:lstStyle/>
          <a:p>
            <a:pPr algn="ctr"/>
            <a:r>
              <a:rPr lang="en-US" altLang="zh-CN" sz="5400" dirty="0">
                <a:solidFill>
                  <a:srgbClr val="53575A"/>
                </a:solidFill>
                <a:latin typeface="Arial" panose="020B0604020202020204" pitchFamily="34" charset="0"/>
                <a:ea typeface="微软雅黑" panose="020B0503020204020204" pitchFamily="34" charset="-122"/>
                <a:cs typeface="Arial" panose="020B0604020202020204" pitchFamily="34" charset="0"/>
              </a:rPr>
              <a:t>CONTENT</a:t>
            </a:r>
            <a:r>
              <a:rPr lang="en-US" altLang="zh-CN" sz="5400" dirty="0">
                <a:solidFill>
                  <a:srgbClr val="F17F42"/>
                </a:solidFill>
                <a:latin typeface="Arial" panose="020B0604020202020204" pitchFamily="34" charset="0"/>
                <a:ea typeface="微软雅黑" panose="020B0503020204020204" pitchFamily="34" charset="-122"/>
                <a:cs typeface="Arial" panose="020B0604020202020204" pitchFamily="34" charset="0"/>
              </a:rPr>
              <a:t>S</a:t>
            </a:r>
            <a:endParaRPr lang="zh-CN" altLang="en-US" sz="5400" dirty="0">
              <a:solidFill>
                <a:srgbClr val="F17F42"/>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2351584" y="1268760"/>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16080" y="1669737"/>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01</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13" name="椭圆 12"/>
          <p:cNvSpPr/>
          <p:nvPr/>
        </p:nvSpPr>
        <p:spPr>
          <a:xfrm>
            <a:off x="6321591" y="1988840"/>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03912" y="6381328"/>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999933" y="3212976"/>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678275" y="4437112"/>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356617" y="5661248"/>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680176" y="1898248"/>
            <a:ext cx="2164567" cy="400110"/>
          </a:xfrm>
          <a:prstGeom prst="rect">
            <a:avLst/>
          </a:prstGeom>
          <a:noFill/>
        </p:spPr>
        <p:txBody>
          <a:bodyPr wrap="none" rtlCol="0">
            <a:spAutoFit/>
          </a:bodyPr>
          <a:lstStyle/>
          <a:p>
            <a:r>
              <a:rPr lang="en-US" altLang="zh-CN" sz="2000" dirty="0">
                <a:solidFill>
                  <a:srgbClr val="131313"/>
                </a:solidFill>
                <a:latin typeface="微软雅黑 Light" panose="020B0502040204020203" pitchFamily="34" charset="-122"/>
                <a:ea typeface="微软雅黑 Light" panose="020B0502040204020203" pitchFamily="34" charset="-122"/>
              </a:rPr>
              <a:t>Project Summary</a:t>
            </a:r>
          </a:p>
        </p:txBody>
      </p:sp>
      <p:sp>
        <p:nvSpPr>
          <p:cNvPr id="24" name="文本框 23"/>
          <p:cNvSpPr txBox="1"/>
          <p:nvPr/>
        </p:nvSpPr>
        <p:spPr>
          <a:xfrm>
            <a:off x="4799856" y="2817085"/>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02</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5" name="文本框 24"/>
          <p:cNvSpPr txBox="1"/>
          <p:nvPr/>
        </p:nvSpPr>
        <p:spPr>
          <a:xfrm>
            <a:off x="2669499" y="3039727"/>
            <a:ext cx="2084673" cy="400110"/>
          </a:xfrm>
          <a:prstGeom prst="rect">
            <a:avLst/>
          </a:prstGeom>
          <a:noFill/>
        </p:spPr>
        <p:txBody>
          <a:bodyPr wrap="none" rtlCol="0">
            <a:spAutoFit/>
          </a:bodyPr>
          <a:lstStyle/>
          <a:p>
            <a:pPr algn="ctr"/>
            <a:r>
              <a:rPr lang="en-US" altLang="zh-CN" sz="2000" dirty="0">
                <a:solidFill>
                  <a:srgbClr val="131313"/>
                </a:solidFill>
                <a:latin typeface="微软雅黑 Light" panose="020B0502040204020203" pitchFamily="34" charset="-122"/>
                <a:ea typeface="微软雅黑 Light" panose="020B0502040204020203" pitchFamily="34" charset="-122"/>
              </a:rPr>
              <a:t>Group Members</a:t>
            </a:r>
          </a:p>
        </p:txBody>
      </p:sp>
      <p:sp>
        <p:nvSpPr>
          <p:cNvPr id="27" name="文本框 26"/>
          <p:cNvSpPr txBox="1"/>
          <p:nvPr/>
        </p:nvSpPr>
        <p:spPr>
          <a:xfrm>
            <a:off x="6240016" y="4099382"/>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03</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8" name="文本框 27"/>
          <p:cNvSpPr txBox="1"/>
          <p:nvPr/>
        </p:nvSpPr>
        <p:spPr>
          <a:xfrm>
            <a:off x="4223792" y="5229508"/>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04</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9" name="文本框 28"/>
          <p:cNvSpPr txBox="1"/>
          <p:nvPr/>
        </p:nvSpPr>
        <p:spPr>
          <a:xfrm>
            <a:off x="7320136" y="4262455"/>
            <a:ext cx="3672408" cy="707886"/>
          </a:xfrm>
          <a:prstGeom prst="rect">
            <a:avLst/>
          </a:prstGeom>
          <a:noFill/>
        </p:spPr>
        <p:txBody>
          <a:bodyPr wrap="square" rtlCol="0">
            <a:spAutoFit/>
          </a:bodyPr>
          <a:lstStyle/>
          <a:p>
            <a:r>
              <a:rPr lang="en-US" altLang="zh-CN" sz="2000" dirty="0">
                <a:solidFill>
                  <a:srgbClr val="131313"/>
                </a:solidFill>
                <a:latin typeface="微软雅黑 Light" panose="020B0502040204020203" pitchFamily="34" charset="-122"/>
                <a:ea typeface="微软雅黑 Light" panose="020B0502040204020203" pitchFamily="34" charset="-122"/>
              </a:rPr>
              <a:t>User data protected by authorization</a:t>
            </a:r>
          </a:p>
        </p:txBody>
      </p:sp>
      <p:sp>
        <p:nvSpPr>
          <p:cNvPr id="31" name="文本框 30"/>
          <p:cNvSpPr txBox="1"/>
          <p:nvPr/>
        </p:nvSpPr>
        <p:spPr>
          <a:xfrm>
            <a:off x="779749" y="5380080"/>
            <a:ext cx="3444043" cy="707886"/>
          </a:xfrm>
          <a:prstGeom prst="rect">
            <a:avLst/>
          </a:prstGeom>
          <a:noFill/>
        </p:spPr>
        <p:txBody>
          <a:bodyPr wrap="square" rtlCol="0">
            <a:spAutoFit/>
          </a:bodyPr>
          <a:lstStyle/>
          <a:p>
            <a:pPr algn="ctr"/>
            <a:r>
              <a:rPr lang="en-US" altLang="zh-CN" sz="2000" dirty="0">
                <a:solidFill>
                  <a:srgbClr val="131313"/>
                </a:solidFill>
                <a:latin typeface="微软雅黑 Light" panose="020B0502040204020203" pitchFamily="34" charset="-122"/>
                <a:ea typeface="微软雅黑 Light" panose="020B0502040204020203" pitchFamily="34" charset="-122"/>
              </a:rPr>
              <a:t>Security Technologies Recommendations</a:t>
            </a:r>
          </a:p>
        </p:txBody>
      </p:sp>
      <p:sp>
        <p:nvSpPr>
          <p:cNvPr id="33" name="椭圆 32"/>
          <p:cNvSpPr/>
          <p:nvPr/>
        </p:nvSpPr>
        <p:spPr>
          <a:xfrm>
            <a:off x="2266222" y="1197198"/>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585819" y="631936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1026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100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par>
                                <p:cTn id="14" presetID="22" presetClass="entr" presetSubtype="8"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1" fill="hold" nodeType="withEffect">
                                  <p:stCondLst>
                                    <p:cond delay="20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53" presetClass="entr" presetSubtype="16" fill="hold" grpId="0" nodeType="withEffect">
                                  <p:stCondLst>
                                    <p:cond delay="20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12" presetClass="entr" presetSubtype="8" fill="hold" grpId="0" nodeType="withEffect">
                                  <p:stCondLst>
                                    <p:cond delay="2500"/>
                                  </p:stCondLst>
                                  <p:iterate type="lt">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p:tgtEl>
                                          <p:spTgt spid="12"/>
                                        </p:tgtEl>
                                        <p:attrNameLst>
                                          <p:attrName>ppt_x</p:attrName>
                                        </p:attrNameLst>
                                      </p:cBhvr>
                                      <p:tavLst>
                                        <p:tav tm="0">
                                          <p:val>
                                            <p:strVal val="#ppt_x-#ppt_w*1.125000"/>
                                          </p:val>
                                        </p:tav>
                                        <p:tav tm="100000">
                                          <p:val>
                                            <p:strVal val="#ppt_x"/>
                                          </p:val>
                                        </p:tav>
                                      </p:tavLst>
                                    </p:anim>
                                    <p:animEffect transition="in" filter="wipe(right)">
                                      <p:cBhvr>
                                        <p:cTn id="28" dur="1000"/>
                                        <p:tgtEl>
                                          <p:spTgt spid="12"/>
                                        </p:tgtEl>
                                      </p:cBhvr>
                                    </p:animEffect>
                                  </p:childTnLst>
                                </p:cTn>
                              </p:par>
                              <p:par>
                                <p:cTn id="29" presetID="12" presetClass="entr" presetSubtype="2" fill="hold" grpId="0" nodeType="withEffect">
                                  <p:stCondLst>
                                    <p:cond delay="3000"/>
                                  </p:stCondLst>
                                  <p:iterate type="lt">
                                    <p:tmPct val="10000"/>
                                  </p:iterate>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left)">
                                      <p:cBhvr>
                                        <p:cTn id="32" dur="500"/>
                                        <p:tgtEl>
                                          <p:spTgt spid="22"/>
                                        </p:tgtEl>
                                      </p:cBhvr>
                                    </p:animEffect>
                                  </p:childTnLst>
                                </p:cTn>
                              </p:par>
                              <p:par>
                                <p:cTn id="33" presetID="53" presetClass="entr" presetSubtype="16" fill="hold" grpId="0" nodeType="withEffect">
                                  <p:stCondLst>
                                    <p:cond delay="35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12" presetClass="entr" presetSubtype="8" fill="hold" grpId="0" nodeType="withEffect">
                                  <p:stCondLst>
                                    <p:cond delay="4000"/>
                                  </p:stCondLst>
                                  <p:iterate type="lt">
                                    <p:tmPct val="10000"/>
                                  </p:iterate>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p:tgtEl>
                                          <p:spTgt spid="24"/>
                                        </p:tgtEl>
                                        <p:attrNameLst>
                                          <p:attrName>ppt_x</p:attrName>
                                        </p:attrNameLst>
                                      </p:cBhvr>
                                      <p:tavLst>
                                        <p:tav tm="0">
                                          <p:val>
                                            <p:strVal val="#ppt_x-#ppt_w*1.125000"/>
                                          </p:val>
                                        </p:tav>
                                        <p:tav tm="100000">
                                          <p:val>
                                            <p:strVal val="#ppt_x"/>
                                          </p:val>
                                        </p:tav>
                                      </p:tavLst>
                                    </p:anim>
                                    <p:animEffect transition="in" filter="wipe(right)">
                                      <p:cBhvr>
                                        <p:cTn id="41" dur="1000"/>
                                        <p:tgtEl>
                                          <p:spTgt spid="24"/>
                                        </p:tgtEl>
                                      </p:cBhvr>
                                    </p:animEffect>
                                  </p:childTnLst>
                                </p:cTn>
                              </p:par>
                              <p:par>
                                <p:cTn id="42" presetID="12" presetClass="entr" presetSubtype="8" fill="hold" grpId="0" nodeType="withEffect">
                                  <p:stCondLst>
                                    <p:cond delay="4500"/>
                                  </p:stCondLst>
                                  <p:iterate type="lt">
                                    <p:tmPct val="10000"/>
                                  </p:iterate>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p:tgtEl>
                                          <p:spTgt spid="25"/>
                                        </p:tgtEl>
                                        <p:attrNameLst>
                                          <p:attrName>ppt_x</p:attrName>
                                        </p:attrNameLst>
                                      </p:cBhvr>
                                      <p:tavLst>
                                        <p:tav tm="0">
                                          <p:val>
                                            <p:strVal val="#ppt_x-#ppt_w*1.125000"/>
                                          </p:val>
                                        </p:tav>
                                        <p:tav tm="100000">
                                          <p:val>
                                            <p:strVal val="#ppt_x"/>
                                          </p:val>
                                        </p:tav>
                                      </p:tavLst>
                                    </p:anim>
                                    <p:animEffect transition="in" filter="wipe(right)">
                                      <p:cBhvr>
                                        <p:cTn id="45" dur="500"/>
                                        <p:tgtEl>
                                          <p:spTgt spid="25"/>
                                        </p:tgtEl>
                                      </p:cBhvr>
                                    </p:animEffect>
                                  </p:childTnLst>
                                </p:cTn>
                              </p:par>
                              <p:par>
                                <p:cTn id="46" presetID="53" presetClass="entr" presetSubtype="16" fill="hold" grpId="0" nodeType="withEffect">
                                  <p:stCondLst>
                                    <p:cond delay="500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2" presetClass="entr" presetSubtype="8" fill="hold" grpId="0" nodeType="withEffect">
                                  <p:stCondLst>
                                    <p:cond delay="5500"/>
                                  </p:stCondLst>
                                  <p:iterate type="lt">
                                    <p:tmPct val="10000"/>
                                  </p:iterate>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1000"/>
                                        <p:tgtEl>
                                          <p:spTgt spid="27"/>
                                        </p:tgtEl>
                                        <p:attrNameLst>
                                          <p:attrName>ppt_x</p:attrName>
                                        </p:attrNameLst>
                                      </p:cBhvr>
                                      <p:tavLst>
                                        <p:tav tm="0">
                                          <p:val>
                                            <p:strVal val="#ppt_x-#ppt_w*1.125000"/>
                                          </p:val>
                                        </p:tav>
                                        <p:tav tm="100000">
                                          <p:val>
                                            <p:strVal val="#ppt_x"/>
                                          </p:val>
                                        </p:tav>
                                      </p:tavLst>
                                    </p:anim>
                                    <p:animEffect transition="in" filter="wipe(right)">
                                      <p:cBhvr>
                                        <p:cTn id="54" dur="1000"/>
                                        <p:tgtEl>
                                          <p:spTgt spid="27"/>
                                        </p:tgtEl>
                                      </p:cBhvr>
                                    </p:animEffect>
                                  </p:childTnLst>
                                </p:cTn>
                              </p:par>
                              <p:par>
                                <p:cTn id="55" presetID="12" presetClass="entr" presetSubtype="2" fill="hold" grpId="0" nodeType="withEffect">
                                  <p:stCondLst>
                                    <p:cond delay="6000"/>
                                  </p:stCondLst>
                                  <p:iterate type="lt">
                                    <p:tmPct val="10000"/>
                                  </p:iterate>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ppt_x</p:attrName>
                                        </p:attrNameLst>
                                      </p:cBhvr>
                                      <p:tavLst>
                                        <p:tav tm="0">
                                          <p:val>
                                            <p:strVal val="#ppt_x+#ppt_w*1.125000"/>
                                          </p:val>
                                        </p:tav>
                                        <p:tav tm="100000">
                                          <p:val>
                                            <p:strVal val="#ppt_x"/>
                                          </p:val>
                                        </p:tav>
                                      </p:tavLst>
                                    </p:anim>
                                    <p:animEffect transition="in" filter="wipe(left)">
                                      <p:cBhvr>
                                        <p:cTn id="58" dur="500"/>
                                        <p:tgtEl>
                                          <p:spTgt spid="29"/>
                                        </p:tgtEl>
                                      </p:cBhvr>
                                    </p:animEffect>
                                  </p:childTnLst>
                                </p:cTn>
                              </p:par>
                              <p:par>
                                <p:cTn id="59" presetID="53" presetClass="entr" presetSubtype="16" fill="hold" grpId="0" nodeType="withEffect">
                                  <p:stCondLst>
                                    <p:cond delay="650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12" presetClass="entr" presetSubtype="8" fill="hold" grpId="0" nodeType="withEffect">
                                  <p:stCondLst>
                                    <p:cond delay="7000"/>
                                  </p:stCondLst>
                                  <p:iterate type="lt">
                                    <p:tmPct val="10000"/>
                                  </p:iterate>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1000"/>
                                        <p:tgtEl>
                                          <p:spTgt spid="28"/>
                                        </p:tgtEl>
                                        <p:attrNameLst>
                                          <p:attrName>ppt_x</p:attrName>
                                        </p:attrNameLst>
                                      </p:cBhvr>
                                      <p:tavLst>
                                        <p:tav tm="0">
                                          <p:val>
                                            <p:strVal val="#ppt_x-#ppt_w*1.125000"/>
                                          </p:val>
                                        </p:tav>
                                        <p:tav tm="100000">
                                          <p:val>
                                            <p:strVal val="#ppt_x"/>
                                          </p:val>
                                        </p:tav>
                                      </p:tavLst>
                                    </p:anim>
                                    <p:animEffect transition="in" filter="wipe(right)">
                                      <p:cBhvr>
                                        <p:cTn id="67" dur="1000"/>
                                        <p:tgtEl>
                                          <p:spTgt spid="28"/>
                                        </p:tgtEl>
                                      </p:cBhvr>
                                    </p:animEffect>
                                  </p:childTnLst>
                                </p:cTn>
                              </p:par>
                              <p:par>
                                <p:cTn id="68" presetID="12" presetClass="entr" presetSubtype="8" fill="hold" grpId="0" nodeType="withEffect">
                                  <p:stCondLst>
                                    <p:cond delay="7500"/>
                                  </p:stCondLst>
                                  <p:iterate type="lt">
                                    <p:tmPct val="10000"/>
                                  </p:iterate>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p:tgtEl>
                                          <p:spTgt spid="31"/>
                                        </p:tgtEl>
                                        <p:attrNameLst>
                                          <p:attrName>ppt_x</p:attrName>
                                        </p:attrNameLst>
                                      </p:cBhvr>
                                      <p:tavLst>
                                        <p:tav tm="0">
                                          <p:val>
                                            <p:strVal val="#ppt_x-#ppt_w*1.125000"/>
                                          </p:val>
                                        </p:tav>
                                        <p:tav tm="100000">
                                          <p:val>
                                            <p:strVal val="#ppt_x"/>
                                          </p:val>
                                        </p:tav>
                                      </p:tavLst>
                                    </p:anim>
                                    <p:animEffect transition="in" filter="wipe(right)">
                                      <p:cBhvr>
                                        <p:cTn id="71" dur="500"/>
                                        <p:tgtEl>
                                          <p:spTgt spid="31"/>
                                        </p:tgtEl>
                                      </p:cBhvr>
                                    </p:animEffect>
                                  </p:childTnLst>
                                </p:cTn>
                              </p:par>
                              <p:par>
                                <p:cTn id="72" presetID="22" presetClass="entr" presetSubtype="8" fill="hold" nodeType="withEffect">
                                  <p:stCondLst>
                                    <p:cond delay="250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par>
                                <p:cTn id="75" presetID="53" presetClass="entr" presetSubtype="16" fill="hold" grpId="0" nodeType="withEffect">
                                  <p:stCondLst>
                                    <p:cond delay="3000"/>
                                  </p:stCondLst>
                                  <p:childTnLst>
                                    <p:set>
                                      <p:cBhvr>
                                        <p:cTn id="76" dur="1" fill="hold">
                                          <p:stCondLst>
                                            <p:cond delay="0"/>
                                          </p:stCondLst>
                                        </p:cTn>
                                        <p:tgtEl>
                                          <p:spTgt spid="35"/>
                                        </p:tgtEl>
                                        <p:attrNameLst>
                                          <p:attrName>style.visibility</p:attrName>
                                        </p:attrNameLst>
                                      </p:cBhvr>
                                      <p:to>
                                        <p:strVal val="visible"/>
                                      </p:to>
                                    </p:set>
                                    <p:anim calcmode="lin" valueType="num">
                                      <p:cBhvr>
                                        <p:cTn id="77" dur="500" fill="hold"/>
                                        <p:tgtEl>
                                          <p:spTgt spid="35"/>
                                        </p:tgtEl>
                                        <p:attrNameLst>
                                          <p:attrName>ppt_w</p:attrName>
                                        </p:attrNameLst>
                                      </p:cBhvr>
                                      <p:tavLst>
                                        <p:tav tm="0">
                                          <p:val>
                                            <p:fltVal val="0"/>
                                          </p:val>
                                        </p:tav>
                                        <p:tav tm="100000">
                                          <p:val>
                                            <p:strVal val="#ppt_w"/>
                                          </p:val>
                                        </p:tav>
                                      </p:tavLst>
                                    </p:anim>
                                    <p:anim calcmode="lin" valueType="num">
                                      <p:cBhvr>
                                        <p:cTn id="78" dur="500" fill="hold"/>
                                        <p:tgtEl>
                                          <p:spTgt spid="35"/>
                                        </p:tgtEl>
                                        <p:attrNameLst>
                                          <p:attrName>ppt_h</p:attrName>
                                        </p:attrNameLst>
                                      </p:cBhvr>
                                      <p:tavLst>
                                        <p:tav tm="0">
                                          <p:val>
                                            <p:fltVal val="0"/>
                                          </p:val>
                                        </p:tav>
                                        <p:tav tm="100000">
                                          <p:val>
                                            <p:strVal val="#ppt_h"/>
                                          </p:val>
                                        </p:tav>
                                      </p:tavLst>
                                    </p:anim>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animBg="1"/>
      <p:bldP spid="19" grpId="0" animBg="1"/>
      <p:bldP spid="20" grpId="0" animBg="1"/>
      <p:bldP spid="21" grpId="0" animBg="1"/>
      <p:bldP spid="22" grpId="0"/>
      <p:bldP spid="24" grpId="0"/>
      <p:bldP spid="25" grpId="0"/>
      <p:bldP spid="27" grpId="0"/>
      <p:bldP spid="28" grpId="0"/>
      <p:bldP spid="29" grpId="0"/>
      <p:bldP spid="31" grpId="0"/>
      <p:bldP spid="33"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7" name="矩形 6"/>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67808" y="513626"/>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1</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矩形 15"/>
          <p:cNvSpPr/>
          <p:nvPr/>
        </p:nvSpPr>
        <p:spPr>
          <a:xfrm>
            <a:off x="6528048" y="2348881"/>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816080" y="2398758"/>
            <a:ext cx="2545890"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Project Summary</a:t>
            </a:r>
          </a:p>
        </p:txBody>
      </p:sp>
      <p:sp>
        <p:nvSpPr>
          <p:cNvPr id="20" name="矩形 19"/>
          <p:cNvSpPr/>
          <p:nvPr/>
        </p:nvSpPr>
        <p:spPr>
          <a:xfrm>
            <a:off x="6528048" y="3337942"/>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16080" y="3387819"/>
            <a:ext cx="2409634"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Group Members</a:t>
            </a:r>
          </a:p>
        </p:txBody>
      </p:sp>
      <p:sp>
        <p:nvSpPr>
          <p:cNvPr id="22" name="矩形 21"/>
          <p:cNvSpPr/>
          <p:nvPr/>
        </p:nvSpPr>
        <p:spPr>
          <a:xfrm>
            <a:off x="6528048" y="4327003"/>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16080" y="4376880"/>
            <a:ext cx="5149167"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User data protected by authorization</a:t>
            </a:r>
          </a:p>
        </p:txBody>
      </p:sp>
      <p:sp>
        <p:nvSpPr>
          <p:cNvPr id="24" name="矩形 23"/>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816080" y="5365941"/>
            <a:ext cx="5359672" cy="430887"/>
          </a:xfrm>
          <a:prstGeom prst="rect">
            <a:avLst/>
          </a:prstGeom>
          <a:noFill/>
        </p:spPr>
        <p:txBody>
          <a:bodyPr wrap="none" rtlCol="0">
            <a:spAutoFit/>
          </a:bodyPr>
          <a:lstStyle/>
          <a:p>
            <a:r>
              <a:rPr lang="en-US" altLang="zh-CN" sz="2200" dirty="0">
                <a:solidFill>
                  <a:schemeClr val="bg1"/>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
        <p:nvSpPr>
          <p:cNvPr id="26" name="文本框 25"/>
          <p:cNvSpPr txBox="1"/>
          <p:nvPr/>
        </p:nvSpPr>
        <p:spPr>
          <a:xfrm>
            <a:off x="5643632" y="2709891"/>
            <a:ext cx="766557" cy="830997"/>
          </a:xfrm>
          <a:prstGeom prst="rect">
            <a:avLst/>
          </a:prstGeom>
          <a:noFill/>
        </p:spPr>
        <p:txBody>
          <a:bodyPr wrap="none" rtlCol="0">
            <a:spAutoFit/>
          </a:bodyPr>
          <a:lstStyle/>
          <a:p>
            <a:r>
              <a:rPr lang="en-US" altLang="zh-CN" sz="4800" dirty="0">
                <a:solidFill>
                  <a:srgbClr val="F17F42"/>
                </a:solidFill>
                <a:latin typeface="Arial" panose="020B0604020202020204" pitchFamily="34" charset="0"/>
                <a:cs typeface="Arial" panose="020B0604020202020204" pitchFamily="34" charset="0"/>
              </a:rPr>
              <a:t>St</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27" name="椭圆 26"/>
          <p:cNvSpPr/>
          <p:nvPr/>
        </p:nvSpPr>
        <p:spPr>
          <a:xfrm>
            <a:off x="5519697" y="332605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170263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0"/>
                                        <p:tgtEl>
                                          <p:spTgt spid="2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0"/>
                                        <p:tgtEl>
                                          <p:spTgt spid="2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ppt_x</p:attrName>
                                        </p:attrNameLst>
                                      </p:cBhvr>
                                      <p:tavLst>
                                        <p:tav tm="0">
                                          <p:val>
                                            <p:strVal val="#ppt_x+#ppt_w/2"/>
                                          </p:val>
                                        </p:tav>
                                        <p:tav tm="100000">
                                          <p:val>
                                            <p:strVal val="#ppt_x"/>
                                          </p:val>
                                        </p:tav>
                                      </p:tavLst>
                                    </p:anim>
                                    <p:anim calcmode="lin" valueType="num">
                                      <p:cBhvr>
                                        <p:cTn id="23" dur="500" fill="hold"/>
                                        <p:tgtEl>
                                          <p:spTgt spid="16"/>
                                        </p:tgtEl>
                                        <p:attrNameLst>
                                          <p:attrName>ppt_y</p:attrName>
                                        </p:attrNameLst>
                                      </p:cBhvr>
                                      <p:tavLst>
                                        <p:tav tm="0">
                                          <p:val>
                                            <p:strVal val="#ppt_y"/>
                                          </p:val>
                                        </p:tav>
                                        <p:tav tm="100000">
                                          <p:val>
                                            <p:strVal val="#ppt_y"/>
                                          </p:val>
                                        </p:tav>
                                      </p:tavLst>
                                    </p:anim>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3000"/>
                                        <p:tgtEl>
                                          <p:spTgt spid="14"/>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ppt_w/2"/>
                                          </p:val>
                                        </p:tav>
                                        <p:tav tm="100000">
                                          <p:val>
                                            <p:strVal val="#ppt_x"/>
                                          </p:val>
                                        </p:tav>
                                      </p:tavLst>
                                    </p:anim>
                                    <p:anim calcmode="lin" valueType="num">
                                      <p:cBhvr>
                                        <p:cTn id="32" dur="500" fill="hold"/>
                                        <p:tgtEl>
                                          <p:spTgt spid="20"/>
                                        </p:tgtEl>
                                        <p:attrNameLst>
                                          <p:attrName>ppt_y</p:attrName>
                                        </p:attrNameLst>
                                      </p:cBhvr>
                                      <p:tavLst>
                                        <p:tav tm="0">
                                          <p:val>
                                            <p:strVal val="#ppt_y"/>
                                          </p:val>
                                        </p:tav>
                                        <p:tav tm="100000">
                                          <p:val>
                                            <p:strVal val="#ppt_y"/>
                                          </p:val>
                                        </p:tav>
                                      </p:tavLst>
                                    </p:anim>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3000"/>
                                        <p:tgtEl>
                                          <p:spTgt spid="21"/>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ppt_x</p:attrName>
                                        </p:attrNameLst>
                                      </p:cBhvr>
                                      <p:tavLst>
                                        <p:tav tm="0">
                                          <p:val>
                                            <p:strVal val="#ppt_x+#ppt_w/2"/>
                                          </p:val>
                                        </p:tav>
                                        <p:tav tm="100000">
                                          <p:val>
                                            <p:strVal val="#ppt_x"/>
                                          </p:val>
                                        </p:tav>
                                      </p:tavLst>
                                    </p:anim>
                                    <p:anim calcmode="lin" valueType="num">
                                      <p:cBhvr>
                                        <p:cTn id="41" dur="500" fill="hold"/>
                                        <p:tgtEl>
                                          <p:spTgt spid="22"/>
                                        </p:tgtEl>
                                        <p:attrNameLst>
                                          <p:attrName>ppt_y</p:attrName>
                                        </p:attrNameLst>
                                      </p:cBhvr>
                                      <p:tavLst>
                                        <p:tav tm="0">
                                          <p:val>
                                            <p:strVal val="#ppt_y"/>
                                          </p:val>
                                        </p:tav>
                                        <p:tav tm="100000">
                                          <p:val>
                                            <p:strVal val="#ppt_y"/>
                                          </p:val>
                                        </p:tav>
                                      </p:tavLst>
                                    </p:anim>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0"/>
                                        <p:tgtEl>
                                          <p:spTgt spid="23"/>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ppt_x+#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4" grpId="0"/>
      <p:bldP spid="20" grpId="0" animBg="1"/>
      <p:bldP spid="21" grpId="0"/>
      <p:bldP spid="22" grpId="0" animBg="1"/>
      <p:bldP spid="23" grpId="0"/>
      <p:bldP spid="24" grpId="0" animBg="1"/>
      <p:bldP spid="25" grpId="0"/>
      <p:bldP spid="26" grpId="0"/>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59496" y="3299500"/>
            <a:ext cx="9073008" cy="1569660"/>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In the era of big data, people's lifestyles, daily habits, and modes of thinking have undergone earth-shaking changes. Big data has become an important topic for research in industry and academia. But big data is a double-edged sword. It brings convenience to people and brings certain risks. In the process of data collection, storage, and use, it can easily lead to the leakage of personal information, and the fact that data is difficult to discern. How to ensure big data security and privacy protection has become one of the hot issues in the current stage of research. </a:t>
            </a:r>
          </a:p>
        </p:txBody>
      </p:sp>
      <p:sp>
        <p:nvSpPr>
          <p:cNvPr id="9" name="文本框 8"/>
          <p:cNvSpPr txBox="1"/>
          <p:nvPr/>
        </p:nvSpPr>
        <p:spPr>
          <a:xfrm>
            <a:off x="4735660" y="231031"/>
            <a:ext cx="2545890"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Project Summary</a:t>
            </a:r>
          </a:p>
        </p:txBody>
      </p:sp>
      <p:sp>
        <p:nvSpPr>
          <p:cNvPr id="10" name="矩形 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5527746" y="1531639"/>
            <a:ext cx="1105273" cy="1105273"/>
            <a:chOff x="5527746" y="2060848"/>
            <a:chExt cx="1105273" cy="1105273"/>
          </a:xfrm>
        </p:grpSpPr>
        <p:sp>
          <p:nvSpPr>
            <p:cNvPr id="2" name="椭圆 1"/>
            <p:cNvSpPr/>
            <p:nvPr/>
          </p:nvSpPr>
          <p:spPr>
            <a:xfrm>
              <a:off x="5527746" y="2060848"/>
              <a:ext cx="1105273" cy="1105273"/>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534" y="2204864"/>
              <a:ext cx="899696" cy="899696"/>
            </a:xfrm>
            <a:prstGeom prst="rect">
              <a:avLst/>
            </a:prstGeom>
          </p:spPr>
        </p:pic>
      </p:grpSp>
    </p:spTree>
    <p:extLst>
      <p:ext uri="{BB962C8B-B14F-4D97-AF65-F5344CB8AC3E}">
        <p14:creationId xmlns:p14="http://schemas.microsoft.com/office/powerpoint/2010/main" val="3776871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0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7817" b="7817"/>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35760" y="954881"/>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2</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文本框 15"/>
          <p:cNvSpPr txBox="1"/>
          <p:nvPr/>
        </p:nvSpPr>
        <p:spPr>
          <a:xfrm>
            <a:off x="5643632" y="3188100"/>
            <a:ext cx="870751" cy="830997"/>
          </a:xfrm>
          <a:prstGeom prst="rect">
            <a:avLst/>
          </a:prstGeom>
          <a:noFill/>
        </p:spPr>
        <p:txBody>
          <a:bodyPr wrap="none" rtlCol="0">
            <a:spAutoFit/>
          </a:bodyPr>
          <a:lstStyle/>
          <a:p>
            <a:r>
              <a:rPr lang="en-US" altLang="zh-CN" sz="4800" dirty="0">
                <a:solidFill>
                  <a:srgbClr val="F17F42"/>
                </a:solidFill>
                <a:latin typeface="Arial" panose="020B0604020202020204" pitchFamily="34" charset="0"/>
                <a:cs typeface="Arial" panose="020B0604020202020204" pitchFamily="34" charset="0"/>
              </a:rPr>
              <a:t>nd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7" name="椭圆 16"/>
          <p:cNvSpPr/>
          <p:nvPr/>
        </p:nvSpPr>
        <p:spPr>
          <a:xfrm>
            <a:off x="5519697" y="3804259"/>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542672" y="3337942"/>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830704" y="3387819"/>
            <a:ext cx="2409634"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Group Members</a:t>
            </a:r>
          </a:p>
        </p:txBody>
      </p:sp>
      <p:sp>
        <p:nvSpPr>
          <p:cNvPr id="20" name="矩形 19"/>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16080" y="2403137"/>
            <a:ext cx="2545890"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Project Summary</a:t>
            </a:r>
          </a:p>
        </p:txBody>
      </p:sp>
      <p:sp>
        <p:nvSpPr>
          <p:cNvPr id="22" name="矩形 21"/>
          <p:cNvSpPr/>
          <p:nvPr/>
        </p:nvSpPr>
        <p:spPr>
          <a:xfrm>
            <a:off x="6528048" y="4327003"/>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16080" y="4376880"/>
            <a:ext cx="5149167"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User data protected by authorization</a:t>
            </a:r>
          </a:p>
        </p:txBody>
      </p:sp>
      <p:sp>
        <p:nvSpPr>
          <p:cNvPr id="24" name="矩形 23"/>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816080" y="5365941"/>
            <a:ext cx="5359672" cy="430887"/>
          </a:xfrm>
          <a:prstGeom prst="rect">
            <a:avLst/>
          </a:prstGeom>
          <a:noFill/>
        </p:spPr>
        <p:txBody>
          <a:bodyPr wrap="none" rtlCol="0">
            <a:spAutoFit/>
          </a:bodyPr>
          <a:lstStyle/>
          <a:p>
            <a:r>
              <a:rPr lang="en-US" altLang="zh-CN" sz="2200" dirty="0">
                <a:solidFill>
                  <a:schemeClr val="bg1"/>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Tree>
    <p:extLst>
      <p:ext uri="{BB962C8B-B14F-4D97-AF65-F5344CB8AC3E}">
        <p14:creationId xmlns:p14="http://schemas.microsoft.com/office/powerpoint/2010/main" val="42451184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0"/>
                                        <p:tgtEl>
                                          <p:spTgt spid="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0"/>
                                        <p:tgtEl>
                                          <p:spTgt spid="1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0"/>
                                        <p:tgtEl>
                                          <p:spTgt spid="1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ppt_x</p:attrName>
                                        </p:attrNameLst>
                                      </p:cBhvr>
                                      <p:tavLst>
                                        <p:tav tm="0">
                                          <p:val>
                                            <p:strVal val="#ppt_x+#ppt_w/2"/>
                                          </p:val>
                                        </p:tav>
                                        <p:tav tm="100000">
                                          <p:val>
                                            <p:strVal val="#ppt_x"/>
                                          </p:val>
                                        </p:tav>
                                      </p:tavLst>
                                    </p:anim>
                                    <p:anim calcmode="lin" valueType="num">
                                      <p:cBhvr>
                                        <p:cTn id="23" dur="500" fill="hold"/>
                                        <p:tgtEl>
                                          <p:spTgt spid="18"/>
                                        </p:tgtEl>
                                        <p:attrNameLst>
                                          <p:attrName>ppt_y</p:attrName>
                                        </p:attrNameLst>
                                      </p:cBhvr>
                                      <p:tavLst>
                                        <p:tav tm="0">
                                          <p:val>
                                            <p:strVal val="#ppt_y"/>
                                          </p:val>
                                        </p:tav>
                                        <p:tav tm="100000">
                                          <p:val>
                                            <p:strVal val="#ppt_y"/>
                                          </p:val>
                                        </p:tav>
                                      </p:tavLst>
                                    </p:anim>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3000"/>
                                        <p:tgtEl>
                                          <p:spTgt spid="19"/>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ppt_w/2"/>
                                          </p:val>
                                        </p:tav>
                                        <p:tav tm="100000">
                                          <p:val>
                                            <p:strVal val="#ppt_x"/>
                                          </p:val>
                                        </p:tav>
                                      </p:tavLst>
                                    </p:anim>
                                    <p:anim calcmode="lin" valueType="num">
                                      <p:cBhvr>
                                        <p:cTn id="32" dur="500" fill="hold"/>
                                        <p:tgtEl>
                                          <p:spTgt spid="20"/>
                                        </p:tgtEl>
                                        <p:attrNameLst>
                                          <p:attrName>ppt_y</p:attrName>
                                        </p:attrNameLst>
                                      </p:cBhvr>
                                      <p:tavLst>
                                        <p:tav tm="0">
                                          <p:val>
                                            <p:strVal val="#ppt_y"/>
                                          </p:val>
                                        </p:tav>
                                        <p:tav tm="100000">
                                          <p:val>
                                            <p:strVal val="#ppt_y"/>
                                          </p:val>
                                        </p:tav>
                                      </p:tavLst>
                                    </p:anim>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3000"/>
                                        <p:tgtEl>
                                          <p:spTgt spid="21"/>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ppt_x</p:attrName>
                                        </p:attrNameLst>
                                      </p:cBhvr>
                                      <p:tavLst>
                                        <p:tav tm="0">
                                          <p:val>
                                            <p:strVal val="#ppt_x+#ppt_w/2"/>
                                          </p:val>
                                        </p:tav>
                                        <p:tav tm="100000">
                                          <p:val>
                                            <p:strVal val="#ppt_x"/>
                                          </p:val>
                                        </p:tav>
                                      </p:tavLst>
                                    </p:anim>
                                    <p:anim calcmode="lin" valueType="num">
                                      <p:cBhvr>
                                        <p:cTn id="41" dur="500" fill="hold"/>
                                        <p:tgtEl>
                                          <p:spTgt spid="22"/>
                                        </p:tgtEl>
                                        <p:attrNameLst>
                                          <p:attrName>ppt_y</p:attrName>
                                        </p:attrNameLst>
                                      </p:cBhvr>
                                      <p:tavLst>
                                        <p:tav tm="0">
                                          <p:val>
                                            <p:strVal val="#ppt_y"/>
                                          </p:val>
                                        </p:tav>
                                        <p:tav tm="100000">
                                          <p:val>
                                            <p:strVal val="#ppt_y"/>
                                          </p:val>
                                        </p:tav>
                                      </p:tavLst>
                                    </p:anim>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0"/>
                                        <p:tgtEl>
                                          <p:spTgt spid="23"/>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ppt_x+#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animBg="1"/>
      <p:bldP spid="18" grpId="0" animBg="1"/>
      <p:bldP spid="19" grpId="0"/>
      <p:bldP spid="20" grpId="0" animBg="1"/>
      <p:bldP spid="21" grpId="0"/>
      <p:bldP spid="22" grpId="0" animBg="1"/>
      <p:bldP spid="23" grpId="0"/>
      <p:bldP spid="24" grpId="0" animBg="1"/>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弧形 7"/>
          <p:cNvSpPr/>
          <p:nvPr/>
        </p:nvSpPr>
        <p:spPr>
          <a:xfrm>
            <a:off x="1559496" y="1682166"/>
            <a:ext cx="3816424" cy="3853708"/>
          </a:xfrm>
          <a:prstGeom prst="arc">
            <a:avLst>
              <a:gd name="adj1" fmla="val 16931681"/>
              <a:gd name="adj2" fmla="val 4519513"/>
            </a:avLst>
          </a:prstGeom>
          <a:ln w="38100">
            <a:solidFill>
              <a:srgbClr val="5357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椭圆 8"/>
          <p:cNvSpPr/>
          <p:nvPr/>
        </p:nvSpPr>
        <p:spPr>
          <a:xfrm>
            <a:off x="4511824" y="1988840"/>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p:cNvSpPr/>
          <p:nvPr/>
        </p:nvSpPr>
        <p:spPr>
          <a:xfrm>
            <a:off x="5227421" y="3465004"/>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p:cNvSpPr/>
          <p:nvPr/>
        </p:nvSpPr>
        <p:spPr>
          <a:xfrm>
            <a:off x="4511824" y="4994534"/>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4" name="文本框 13"/>
          <p:cNvSpPr txBox="1"/>
          <p:nvPr/>
        </p:nvSpPr>
        <p:spPr>
          <a:xfrm>
            <a:off x="5490076" y="1916832"/>
            <a:ext cx="1326004"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Rajat Rathi</a:t>
            </a:r>
          </a:p>
        </p:txBody>
      </p:sp>
      <p:sp>
        <p:nvSpPr>
          <p:cNvPr id="16" name="文本框 15"/>
          <p:cNvSpPr txBox="1"/>
          <p:nvPr/>
        </p:nvSpPr>
        <p:spPr>
          <a:xfrm>
            <a:off x="6310764" y="3419708"/>
            <a:ext cx="1441420"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Xuejie Jiang</a:t>
            </a:r>
          </a:p>
        </p:txBody>
      </p:sp>
      <p:sp>
        <p:nvSpPr>
          <p:cNvPr id="18" name="文本框 17"/>
          <p:cNvSpPr txBox="1"/>
          <p:nvPr/>
        </p:nvSpPr>
        <p:spPr>
          <a:xfrm>
            <a:off x="5663952" y="4941168"/>
            <a:ext cx="1556836"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Abhinay Negi</a:t>
            </a:r>
          </a:p>
        </p:txBody>
      </p:sp>
      <p:sp>
        <p:nvSpPr>
          <p:cNvPr id="29" name="文本框 28"/>
          <p:cNvSpPr txBox="1"/>
          <p:nvPr/>
        </p:nvSpPr>
        <p:spPr>
          <a:xfrm>
            <a:off x="4735660" y="231031"/>
            <a:ext cx="2409634"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Group Members</a:t>
            </a:r>
          </a:p>
        </p:txBody>
      </p:sp>
      <p:sp>
        <p:nvSpPr>
          <p:cNvPr id="30" name="矩形 2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KSO_Shape">
            <a:extLst>
              <a:ext uri="{FF2B5EF4-FFF2-40B4-BE49-F238E27FC236}">
                <a16:creationId xmlns:a16="http://schemas.microsoft.com/office/drawing/2014/main" id="{C9BEAF6F-DB83-4842-96B8-ED9CB4116EFF}"/>
              </a:ext>
            </a:extLst>
          </p:cNvPr>
          <p:cNvSpPr>
            <a:spLocks/>
          </p:cNvSpPr>
          <p:nvPr/>
        </p:nvSpPr>
        <p:spPr bwMode="auto">
          <a:xfrm>
            <a:off x="1556049" y="2276872"/>
            <a:ext cx="2593092" cy="2500896"/>
          </a:xfrm>
          <a:custGeom>
            <a:avLst/>
            <a:gdLst>
              <a:gd name="T0" fmla="*/ 416334317 w 5965"/>
              <a:gd name="T1" fmla="*/ 75815881 h 5525"/>
              <a:gd name="T2" fmla="*/ 416538070 w 5965"/>
              <a:gd name="T3" fmla="*/ 102142015 h 5525"/>
              <a:gd name="T4" fmla="*/ 412968551 w 5965"/>
              <a:gd name="T5" fmla="*/ 149998739 h 5525"/>
              <a:gd name="T6" fmla="*/ 415008322 w 5965"/>
              <a:gd name="T7" fmla="*/ 163264210 h 5525"/>
              <a:gd name="T8" fmla="*/ 420413859 w 5965"/>
              <a:gd name="T9" fmla="*/ 173672291 h 5525"/>
              <a:gd name="T10" fmla="*/ 424493721 w 5965"/>
              <a:gd name="T11" fmla="*/ 190712788 h 5525"/>
              <a:gd name="T12" fmla="*/ 423983698 w 5965"/>
              <a:gd name="T13" fmla="*/ 209080215 h 5525"/>
              <a:gd name="T14" fmla="*/ 420107909 w 5965"/>
              <a:gd name="T15" fmla="*/ 229590285 h 5525"/>
              <a:gd name="T16" fmla="*/ 413478254 w 5965"/>
              <a:gd name="T17" fmla="*/ 244691987 h 5525"/>
              <a:gd name="T18" fmla="*/ 407766767 w 5965"/>
              <a:gd name="T19" fmla="*/ 249590096 h 5525"/>
              <a:gd name="T20" fmla="*/ 397465396 w 5965"/>
              <a:gd name="T21" fmla="*/ 255814496 h 5525"/>
              <a:gd name="T22" fmla="*/ 392671758 w 5965"/>
              <a:gd name="T23" fmla="*/ 263977690 h 5525"/>
              <a:gd name="T24" fmla="*/ 390020087 w 5965"/>
              <a:gd name="T25" fmla="*/ 284385517 h 5525"/>
              <a:gd name="T26" fmla="*/ 387878120 w 5965"/>
              <a:gd name="T27" fmla="*/ 299385614 h 5525"/>
              <a:gd name="T28" fmla="*/ 380840638 w 5965"/>
              <a:gd name="T29" fmla="*/ 311222230 h 5525"/>
              <a:gd name="T30" fmla="*/ 372681234 w 5965"/>
              <a:gd name="T31" fmla="*/ 324079365 h 5525"/>
              <a:gd name="T32" fmla="*/ 387878120 w 5965"/>
              <a:gd name="T33" fmla="*/ 335099630 h 5525"/>
              <a:gd name="T34" fmla="*/ 404502878 w 5965"/>
              <a:gd name="T35" fmla="*/ 367242149 h 5525"/>
              <a:gd name="T36" fmla="*/ 414090473 w 5965"/>
              <a:gd name="T37" fmla="*/ 377956321 h 5525"/>
              <a:gd name="T38" fmla="*/ 487932935 w 5965"/>
              <a:gd name="T39" fmla="*/ 405201051 h 5525"/>
              <a:gd name="T40" fmla="*/ 557083956 w 5965"/>
              <a:gd name="T41" fmla="*/ 433568224 h 5525"/>
              <a:gd name="T42" fmla="*/ 582786287 w 5965"/>
              <a:gd name="T43" fmla="*/ 444180473 h 5525"/>
              <a:gd name="T44" fmla="*/ 595535256 w 5965"/>
              <a:gd name="T45" fmla="*/ 453160019 h 5525"/>
              <a:gd name="T46" fmla="*/ 604816582 w 5965"/>
              <a:gd name="T47" fmla="*/ 465710742 h 5525"/>
              <a:gd name="T48" fmla="*/ 607774521 w 5965"/>
              <a:gd name="T49" fmla="*/ 515098245 h 5525"/>
              <a:gd name="T50" fmla="*/ 204073 w 5965"/>
              <a:gd name="T51" fmla="*/ 563771320 h 5525"/>
              <a:gd name="T52" fmla="*/ 1427872 w 5965"/>
              <a:gd name="T53" fmla="*/ 479588397 h 5525"/>
              <a:gd name="T54" fmla="*/ 6323706 w 5965"/>
              <a:gd name="T55" fmla="*/ 461017121 h 5525"/>
              <a:gd name="T56" fmla="*/ 16930707 w 5965"/>
              <a:gd name="T57" fmla="*/ 449792689 h 5525"/>
              <a:gd name="T58" fmla="*/ 30495968 w 5965"/>
              <a:gd name="T59" fmla="*/ 441629494 h 5525"/>
              <a:gd name="T60" fmla="*/ 67621272 w 5965"/>
              <a:gd name="T61" fmla="*/ 427751840 h 5525"/>
              <a:gd name="T62" fmla="*/ 156558744 w 5965"/>
              <a:gd name="T63" fmla="*/ 389895181 h 5525"/>
              <a:gd name="T64" fmla="*/ 196336039 w 5965"/>
              <a:gd name="T65" fmla="*/ 376425862 h 5525"/>
              <a:gd name="T66" fmla="*/ 207555259 w 5965"/>
              <a:gd name="T67" fmla="*/ 361425765 h 5525"/>
              <a:gd name="T68" fmla="*/ 232951320 w 5965"/>
              <a:gd name="T69" fmla="*/ 332038392 h 5525"/>
              <a:gd name="T70" fmla="*/ 227545783 w 5965"/>
              <a:gd name="T71" fmla="*/ 319283501 h 5525"/>
              <a:gd name="T72" fmla="*/ 219284183 w 5965"/>
              <a:gd name="T73" fmla="*/ 309487603 h 5525"/>
              <a:gd name="T74" fmla="*/ 211634801 w 5965"/>
              <a:gd name="T75" fmla="*/ 254079869 h 5525"/>
              <a:gd name="T76" fmla="*/ 201435626 w 5965"/>
              <a:gd name="T77" fmla="*/ 252038830 h 5525"/>
              <a:gd name="T78" fmla="*/ 194602217 w 5965"/>
              <a:gd name="T79" fmla="*/ 247549057 h 5525"/>
              <a:gd name="T80" fmla="*/ 188584461 w 5965"/>
              <a:gd name="T81" fmla="*/ 236324625 h 5525"/>
              <a:gd name="T82" fmla="*/ 183484873 w 5965"/>
              <a:gd name="T83" fmla="*/ 214284096 h 5525"/>
              <a:gd name="T84" fmla="*/ 180731007 w 5965"/>
              <a:gd name="T85" fmla="*/ 182651837 h 5525"/>
              <a:gd name="T86" fmla="*/ 183484873 w 5965"/>
              <a:gd name="T87" fmla="*/ 173978383 h 5525"/>
              <a:gd name="T88" fmla="*/ 188380388 w 5965"/>
              <a:gd name="T89" fmla="*/ 161325415 h 5525"/>
              <a:gd name="T90" fmla="*/ 186442494 w 5965"/>
              <a:gd name="T91" fmla="*/ 146325318 h 5525"/>
              <a:gd name="T92" fmla="*/ 182158878 w 5965"/>
              <a:gd name="T93" fmla="*/ 105101329 h 5525"/>
              <a:gd name="T94" fmla="*/ 185728718 w 5965"/>
              <a:gd name="T95" fmla="*/ 72550475 h 5525"/>
              <a:gd name="T96" fmla="*/ 195927893 w 5965"/>
              <a:gd name="T97" fmla="*/ 47856724 h 5525"/>
              <a:gd name="T98" fmla="*/ 211736678 w 5965"/>
              <a:gd name="T99" fmla="*/ 30203724 h 5525"/>
              <a:gd name="T100" fmla="*/ 231931275 w 5965"/>
              <a:gd name="T101" fmla="*/ 18979291 h 5525"/>
              <a:gd name="T102" fmla="*/ 260693422 w 5965"/>
              <a:gd name="T103" fmla="*/ 8367362 h 5525"/>
              <a:gd name="T104" fmla="*/ 283845639 w 5965"/>
              <a:gd name="T105" fmla="*/ 2346811 h 5525"/>
              <a:gd name="T106" fmla="*/ 309547969 w 5965"/>
              <a:gd name="T107" fmla="*/ 0 h 5525"/>
              <a:gd name="T108" fmla="*/ 336575975 w 5965"/>
              <a:gd name="T109" fmla="*/ 3469254 h 5525"/>
              <a:gd name="T110" fmla="*/ 364114003 w 5965"/>
              <a:gd name="T111" fmla="*/ 15305870 h 5525"/>
              <a:gd name="T112" fmla="*/ 399199536 w 5965"/>
              <a:gd name="T113" fmla="*/ 32550854 h 5525"/>
              <a:gd name="T114" fmla="*/ 407256744 w 5965"/>
              <a:gd name="T115" fmla="*/ 44081378 h 55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65" h="5525">
                <a:moveTo>
                  <a:pt x="4036" y="532"/>
                </a:moveTo>
                <a:lnTo>
                  <a:pt x="4036" y="532"/>
                </a:lnTo>
                <a:lnTo>
                  <a:pt x="4053" y="600"/>
                </a:lnTo>
                <a:lnTo>
                  <a:pt x="4065" y="654"/>
                </a:lnTo>
                <a:lnTo>
                  <a:pt x="4075" y="700"/>
                </a:lnTo>
                <a:lnTo>
                  <a:pt x="4082" y="743"/>
                </a:lnTo>
                <a:lnTo>
                  <a:pt x="4085" y="785"/>
                </a:lnTo>
                <a:lnTo>
                  <a:pt x="4088" y="833"/>
                </a:lnTo>
                <a:lnTo>
                  <a:pt x="4088" y="889"/>
                </a:lnTo>
                <a:lnTo>
                  <a:pt x="4087" y="959"/>
                </a:lnTo>
                <a:lnTo>
                  <a:pt x="4084" y="1001"/>
                </a:lnTo>
                <a:lnTo>
                  <a:pt x="4079" y="1065"/>
                </a:lnTo>
                <a:lnTo>
                  <a:pt x="4063" y="1229"/>
                </a:lnTo>
                <a:lnTo>
                  <a:pt x="4056" y="1316"/>
                </a:lnTo>
                <a:lnTo>
                  <a:pt x="4051" y="1398"/>
                </a:lnTo>
                <a:lnTo>
                  <a:pt x="4050" y="1436"/>
                </a:lnTo>
                <a:lnTo>
                  <a:pt x="4049" y="1470"/>
                </a:lnTo>
                <a:lnTo>
                  <a:pt x="4050" y="1499"/>
                </a:lnTo>
                <a:lnTo>
                  <a:pt x="4051" y="1523"/>
                </a:lnTo>
                <a:lnTo>
                  <a:pt x="4055" y="1555"/>
                </a:lnTo>
                <a:lnTo>
                  <a:pt x="4061" y="1580"/>
                </a:lnTo>
                <a:lnTo>
                  <a:pt x="4069" y="1600"/>
                </a:lnTo>
                <a:lnTo>
                  <a:pt x="4076" y="1619"/>
                </a:lnTo>
                <a:lnTo>
                  <a:pt x="4085" y="1636"/>
                </a:lnTo>
                <a:lnTo>
                  <a:pt x="4097" y="1655"/>
                </a:lnTo>
                <a:lnTo>
                  <a:pt x="4109" y="1676"/>
                </a:lnTo>
                <a:lnTo>
                  <a:pt x="4122" y="1702"/>
                </a:lnTo>
                <a:lnTo>
                  <a:pt x="4133" y="1727"/>
                </a:lnTo>
                <a:lnTo>
                  <a:pt x="4142" y="1754"/>
                </a:lnTo>
                <a:lnTo>
                  <a:pt x="4149" y="1782"/>
                </a:lnTo>
                <a:lnTo>
                  <a:pt x="4156" y="1811"/>
                </a:lnTo>
                <a:lnTo>
                  <a:pt x="4159" y="1840"/>
                </a:lnTo>
                <a:lnTo>
                  <a:pt x="4162" y="1869"/>
                </a:lnTo>
                <a:lnTo>
                  <a:pt x="4163" y="1899"/>
                </a:lnTo>
                <a:lnTo>
                  <a:pt x="4165" y="1929"/>
                </a:lnTo>
                <a:lnTo>
                  <a:pt x="4163" y="1959"/>
                </a:lnTo>
                <a:lnTo>
                  <a:pt x="4162" y="1989"/>
                </a:lnTo>
                <a:lnTo>
                  <a:pt x="4160" y="2018"/>
                </a:lnTo>
                <a:lnTo>
                  <a:pt x="4157" y="2049"/>
                </a:lnTo>
                <a:lnTo>
                  <a:pt x="4149" y="2104"/>
                </a:lnTo>
                <a:lnTo>
                  <a:pt x="4140" y="2158"/>
                </a:lnTo>
                <a:lnTo>
                  <a:pt x="4134" y="2187"/>
                </a:lnTo>
                <a:lnTo>
                  <a:pt x="4127" y="2218"/>
                </a:lnTo>
                <a:lnTo>
                  <a:pt x="4119" y="2250"/>
                </a:lnTo>
                <a:lnTo>
                  <a:pt x="4109" y="2283"/>
                </a:lnTo>
                <a:lnTo>
                  <a:pt x="4097" y="2315"/>
                </a:lnTo>
                <a:lnTo>
                  <a:pt x="4084" y="2345"/>
                </a:lnTo>
                <a:lnTo>
                  <a:pt x="4070" y="2373"/>
                </a:lnTo>
                <a:lnTo>
                  <a:pt x="4062" y="2387"/>
                </a:lnTo>
                <a:lnTo>
                  <a:pt x="4054" y="2398"/>
                </a:lnTo>
                <a:lnTo>
                  <a:pt x="4045" y="2410"/>
                </a:lnTo>
                <a:lnTo>
                  <a:pt x="4034" y="2420"/>
                </a:lnTo>
                <a:lnTo>
                  <a:pt x="4023" y="2430"/>
                </a:lnTo>
                <a:lnTo>
                  <a:pt x="4011" y="2438"/>
                </a:lnTo>
                <a:lnTo>
                  <a:pt x="3998" y="2446"/>
                </a:lnTo>
                <a:lnTo>
                  <a:pt x="3986" y="2452"/>
                </a:lnTo>
                <a:lnTo>
                  <a:pt x="3959" y="2467"/>
                </a:lnTo>
                <a:lnTo>
                  <a:pt x="3933" y="2480"/>
                </a:lnTo>
                <a:lnTo>
                  <a:pt x="3920" y="2488"/>
                </a:lnTo>
                <a:lnTo>
                  <a:pt x="3908" y="2497"/>
                </a:lnTo>
                <a:lnTo>
                  <a:pt x="3897" y="2507"/>
                </a:lnTo>
                <a:lnTo>
                  <a:pt x="3887" y="2517"/>
                </a:lnTo>
                <a:lnTo>
                  <a:pt x="3877" y="2529"/>
                </a:lnTo>
                <a:lnTo>
                  <a:pt x="3868" y="2544"/>
                </a:lnTo>
                <a:lnTo>
                  <a:pt x="3858" y="2565"/>
                </a:lnTo>
                <a:lnTo>
                  <a:pt x="3850" y="2587"/>
                </a:lnTo>
                <a:lnTo>
                  <a:pt x="3843" y="2611"/>
                </a:lnTo>
                <a:lnTo>
                  <a:pt x="3838" y="2634"/>
                </a:lnTo>
                <a:lnTo>
                  <a:pt x="3834" y="2659"/>
                </a:lnTo>
                <a:lnTo>
                  <a:pt x="3831" y="2684"/>
                </a:lnTo>
                <a:lnTo>
                  <a:pt x="3828" y="2736"/>
                </a:lnTo>
                <a:lnTo>
                  <a:pt x="3824" y="2787"/>
                </a:lnTo>
                <a:lnTo>
                  <a:pt x="3821" y="2837"/>
                </a:lnTo>
                <a:lnTo>
                  <a:pt x="3819" y="2863"/>
                </a:lnTo>
                <a:lnTo>
                  <a:pt x="3814" y="2887"/>
                </a:lnTo>
                <a:lnTo>
                  <a:pt x="3810" y="2911"/>
                </a:lnTo>
                <a:lnTo>
                  <a:pt x="3803" y="2934"/>
                </a:lnTo>
                <a:lnTo>
                  <a:pt x="3794" y="2959"/>
                </a:lnTo>
                <a:lnTo>
                  <a:pt x="3784" y="2980"/>
                </a:lnTo>
                <a:lnTo>
                  <a:pt x="3773" y="3000"/>
                </a:lnTo>
                <a:lnTo>
                  <a:pt x="3761" y="3018"/>
                </a:lnTo>
                <a:lnTo>
                  <a:pt x="3747" y="3035"/>
                </a:lnTo>
                <a:lnTo>
                  <a:pt x="3734" y="3050"/>
                </a:lnTo>
                <a:lnTo>
                  <a:pt x="3708" y="3081"/>
                </a:lnTo>
                <a:lnTo>
                  <a:pt x="3696" y="3098"/>
                </a:lnTo>
                <a:lnTo>
                  <a:pt x="3684" y="3115"/>
                </a:lnTo>
                <a:lnTo>
                  <a:pt x="3673" y="3133"/>
                </a:lnTo>
                <a:lnTo>
                  <a:pt x="3663" y="3153"/>
                </a:lnTo>
                <a:lnTo>
                  <a:pt x="3654" y="3176"/>
                </a:lnTo>
                <a:lnTo>
                  <a:pt x="3647" y="3201"/>
                </a:lnTo>
                <a:lnTo>
                  <a:pt x="3643" y="3229"/>
                </a:lnTo>
                <a:lnTo>
                  <a:pt x="3640" y="3261"/>
                </a:lnTo>
                <a:lnTo>
                  <a:pt x="3803" y="3284"/>
                </a:lnTo>
                <a:lnTo>
                  <a:pt x="3852" y="3389"/>
                </a:lnTo>
                <a:lnTo>
                  <a:pt x="3881" y="3449"/>
                </a:lnTo>
                <a:lnTo>
                  <a:pt x="3914" y="3511"/>
                </a:lnTo>
                <a:lnTo>
                  <a:pt x="3930" y="3542"/>
                </a:lnTo>
                <a:lnTo>
                  <a:pt x="3948" y="3571"/>
                </a:lnTo>
                <a:lnTo>
                  <a:pt x="3966" y="3599"/>
                </a:lnTo>
                <a:lnTo>
                  <a:pt x="3985" y="3626"/>
                </a:lnTo>
                <a:lnTo>
                  <a:pt x="4003" y="3649"/>
                </a:lnTo>
                <a:lnTo>
                  <a:pt x="4022" y="3670"/>
                </a:lnTo>
                <a:lnTo>
                  <a:pt x="4041" y="3689"/>
                </a:lnTo>
                <a:lnTo>
                  <a:pt x="4051" y="3697"/>
                </a:lnTo>
                <a:lnTo>
                  <a:pt x="4060" y="3704"/>
                </a:lnTo>
                <a:lnTo>
                  <a:pt x="4316" y="3774"/>
                </a:lnTo>
                <a:lnTo>
                  <a:pt x="4431" y="3821"/>
                </a:lnTo>
                <a:lnTo>
                  <a:pt x="4547" y="3870"/>
                </a:lnTo>
                <a:lnTo>
                  <a:pt x="4784" y="3971"/>
                </a:lnTo>
                <a:lnTo>
                  <a:pt x="5020" y="4073"/>
                </a:lnTo>
                <a:lnTo>
                  <a:pt x="5251" y="4171"/>
                </a:lnTo>
                <a:lnTo>
                  <a:pt x="5302" y="4192"/>
                </a:lnTo>
                <a:lnTo>
                  <a:pt x="5356" y="4211"/>
                </a:lnTo>
                <a:lnTo>
                  <a:pt x="5462" y="4249"/>
                </a:lnTo>
                <a:lnTo>
                  <a:pt x="5514" y="4267"/>
                </a:lnTo>
                <a:lnTo>
                  <a:pt x="5567" y="4287"/>
                </a:lnTo>
                <a:lnTo>
                  <a:pt x="5617" y="4307"/>
                </a:lnTo>
                <a:lnTo>
                  <a:pt x="5666" y="4328"/>
                </a:lnTo>
                <a:lnTo>
                  <a:pt x="5691" y="4341"/>
                </a:lnTo>
                <a:lnTo>
                  <a:pt x="5714" y="4353"/>
                </a:lnTo>
                <a:lnTo>
                  <a:pt x="5736" y="4365"/>
                </a:lnTo>
                <a:lnTo>
                  <a:pt x="5759" y="4379"/>
                </a:lnTo>
                <a:lnTo>
                  <a:pt x="5780" y="4393"/>
                </a:lnTo>
                <a:lnTo>
                  <a:pt x="5800" y="4408"/>
                </a:lnTo>
                <a:lnTo>
                  <a:pt x="5820" y="4424"/>
                </a:lnTo>
                <a:lnTo>
                  <a:pt x="5839" y="4441"/>
                </a:lnTo>
                <a:lnTo>
                  <a:pt x="5857" y="4459"/>
                </a:lnTo>
                <a:lnTo>
                  <a:pt x="5874" y="4477"/>
                </a:lnTo>
                <a:lnTo>
                  <a:pt x="5889" y="4497"/>
                </a:lnTo>
                <a:lnTo>
                  <a:pt x="5904" y="4518"/>
                </a:lnTo>
                <a:lnTo>
                  <a:pt x="5917" y="4540"/>
                </a:lnTo>
                <a:lnTo>
                  <a:pt x="5930" y="4564"/>
                </a:lnTo>
                <a:lnTo>
                  <a:pt x="5942" y="4588"/>
                </a:lnTo>
                <a:lnTo>
                  <a:pt x="5952" y="4615"/>
                </a:lnTo>
                <a:lnTo>
                  <a:pt x="5952" y="4700"/>
                </a:lnTo>
                <a:lnTo>
                  <a:pt x="5954" y="4804"/>
                </a:lnTo>
                <a:lnTo>
                  <a:pt x="5959" y="5048"/>
                </a:lnTo>
                <a:lnTo>
                  <a:pt x="5963" y="5176"/>
                </a:lnTo>
                <a:lnTo>
                  <a:pt x="5965" y="5302"/>
                </a:lnTo>
                <a:lnTo>
                  <a:pt x="5965" y="5420"/>
                </a:lnTo>
                <a:lnTo>
                  <a:pt x="5965" y="5525"/>
                </a:lnTo>
                <a:lnTo>
                  <a:pt x="2" y="5525"/>
                </a:lnTo>
                <a:lnTo>
                  <a:pt x="0" y="5420"/>
                </a:lnTo>
                <a:lnTo>
                  <a:pt x="2" y="5302"/>
                </a:lnTo>
                <a:lnTo>
                  <a:pt x="4" y="5176"/>
                </a:lnTo>
                <a:lnTo>
                  <a:pt x="6" y="5048"/>
                </a:lnTo>
                <a:lnTo>
                  <a:pt x="12" y="4804"/>
                </a:lnTo>
                <a:lnTo>
                  <a:pt x="14" y="4700"/>
                </a:lnTo>
                <a:lnTo>
                  <a:pt x="15" y="4615"/>
                </a:lnTo>
                <a:lnTo>
                  <a:pt x="25" y="4588"/>
                </a:lnTo>
                <a:lnTo>
                  <a:pt x="36" y="4564"/>
                </a:lnTo>
                <a:lnTo>
                  <a:pt x="48" y="4540"/>
                </a:lnTo>
                <a:lnTo>
                  <a:pt x="62" y="4518"/>
                </a:lnTo>
                <a:lnTo>
                  <a:pt x="77" y="4497"/>
                </a:lnTo>
                <a:lnTo>
                  <a:pt x="93" y="4477"/>
                </a:lnTo>
                <a:lnTo>
                  <a:pt x="110" y="4459"/>
                </a:lnTo>
                <a:lnTo>
                  <a:pt x="128" y="4441"/>
                </a:lnTo>
                <a:lnTo>
                  <a:pt x="147" y="4424"/>
                </a:lnTo>
                <a:lnTo>
                  <a:pt x="166" y="4408"/>
                </a:lnTo>
                <a:lnTo>
                  <a:pt x="187" y="4393"/>
                </a:lnTo>
                <a:lnTo>
                  <a:pt x="208" y="4379"/>
                </a:lnTo>
                <a:lnTo>
                  <a:pt x="230" y="4365"/>
                </a:lnTo>
                <a:lnTo>
                  <a:pt x="253" y="4353"/>
                </a:lnTo>
                <a:lnTo>
                  <a:pt x="276" y="4341"/>
                </a:lnTo>
                <a:lnTo>
                  <a:pt x="299" y="4328"/>
                </a:lnTo>
                <a:lnTo>
                  <a:pt x="349" y="4307"/>
                </a:lnTo>
                <a:lnTo>
                  <a:pt x="400" y="4287"/>
                </a:lnTo>
                <a:lnTo>
                  <a:pt x="451" y="4267"/>
                </a:lnTo>
                <a:lnTo>
                  <a:pt x="505" y="4249"/>
                </a:lnTo>
                <a:lnTo>
                  <a:pt x="611" y="4211"/>
                </a:lnTo>
                <a:lnTo>
                  <a:pt x="663" y="4192"/>
                </a:lnTo>
                <a:lnTo>
                  <a:pt x="716" y="4171"/>
                </a:lnTo>
                <a:lnTo>
                  <a:pt x="945" y="4073"/>
                </a:lnTo>
                <a:lnTo>
                  <a:pt x="1183" y="3971"/>
                </a:lnTo>
                <a:lnTo>
                  <a:pt x="1419" y="3870"/>
                </a:lnTo>
                <a:lnTo>
                  <a:pt x="1535" y="3821"/>
                </a:lnTo>
                <a:lnTo>
                  <a:pt x="1649" y="3774"/>
                </a:lnTo>
                <a:lnTo>
                  <a:pt x="1906" y="3704"/>
                </a:lnTo>
                <a:lnTo>
                  <a:pt x="1916" y="3697"/>
                </a:lnTo>
                <a:lnTo>
                  <a:pt x="1925" y="3689"/>
                </a:lnTo>
                <a:lnTo>
                  <a:pt x="1944" y="3670"/>
                </a:lnTo>
                <a:lnTo>
                  <a:pt x="1963" y="3649"/>
                </a:lnTo>
                <a:lnTo>
                  <a:pt x="1982" y="3626"/>
                </a:lnTo>
                <a:lnTo>
                  <a:pt x="1999" y="3599"/>
                </a:lnTo>
                <a:lnTo>
                  <a:pt x="2017" y="3571"/>
                </a:lnTo>
                <a:lnTo>
                  <a:pt x="2035" y="3542"/>
                </a:lnTo>
                <a:lnTo>
                  <a:pt x="2052" y="3511"/>
                </a:lnTo>
                <a:lnTo>
                  <a:pt x="2084" y="3449"/>
                </a:lnTo>
                <a:lnTo>
                  <a:pt x="2114" y="3389"/>
                </a:lnTo>
                <a:lnTo>
                  <a:pt x="2162" y="3284"/>
                </a:lnTo>
                <a:lnTo>
                  <a:pt x="2284" y="3254"/>
                </a:lnTo>
                <a:lnTo>
                  <a:pt x="2278" y="3228"/>
                </a:lnTo>
                <a:lnTo>
                  <a:pt x="2272" y="3203"/>
                </a:lnTo>
                <a:lnTo>
                  <a:pt x="2263" y="3182"/>
                </a:lnTo>
                <a:lnTo>
                  <a:pt x="2253" y="3162"/>
                </a:lnTo>
                <a:lnTo>
                  <a:pt x="2243" y="3145"/>
                </a:lnTo>
                <a:lnTo>
                  <a:pt x="2231" y="3129"/>
                </a:lnTo>
                <a:lnTo>
                  <a:pt x="2220" y="3115"/>
                </a:lnTo>
                <a:lnTo>
                  <a:pt x="2208" y="3100"/>
                </a:lnTo>
                <a:lnTo>
                  <a:pt x="2183" y="3075"/>
                </a:lnTo>
                <a:lnTo>
                  <a:pt x="2172" y="3061"/>
                </a:lnTo>
                <a:lnTo>
                  <a:pt x="2160" y="3048"/>
                </a:lnTo>
                <a:lnTo>
                  <a:pt x="2150" y="3033"/>
                </a:lnTo>
                <a:lnTo>
                  <a:pt x="2139" y="3017"/>
                </a:lnTo>
                <a:lnTo>
                  <a:pt x="2130" y="3000"/>
                </a:lnTo>
                <a:lnTo>
                  <a:pt x="2122" y="2981"/>
                </a:lnTo>
                <a:lnTo>
                  <a:pt x="2075" y="2490"/>
                </a:lnTo>
                <a:lnTo>
                  <a:pt x="2074" y="2491"/>
                </a:lnTo>
                <a:lnTo>
                  <a:pt x="2071" y="2491"/>
                </a:lnTo>
                <a:lnTo>
                  <a:pt x="2059" y="2490"/>
                </a:lnTo>
                <a:lnTo>
                  <a:pt x="2040" y="2487"/>
                </a:lnTo>
                <a:lnTo>
                  <a:pt x="2018" y="2481"/>
                </a:lnTo>
                <a:lnTo>
                  <a:pt x="1975" y="2470"/>
                </a:lnTo>
                <a:lnTo>
                  <a:pt x="1959" y="2465"/>
                </a:lnTo>
                <a:lnTo>
                  <a:pt x="1949" y="2460"/>
                </a:lnTo>
                <a:lnTo>
                  <a:pt x="1935" y="2450"/>
                </a:lnTo>
                <a:lnTo>
                  <a:pt x="1921" y="2439"/>
                </a:lnTo>
                <a:lnTo>
                  <a:pt x="1908" y="2426"/>
                </a:lnTo>
                <a:lnTo>
                  <a:pt x="1897" y="2410"/>
                </a:lnTo>
                <a:lnTo>
                  <a:pt x="1886" y="2394"/>
                </a:lnTo>
                <a:lnTo>
                  <a:pt x="1876" y="2377"/>
                </a:lnTo>
                <a:lnTo>
                  <a:pt x="1866" y="2358"/>
                </a:lnTo>
                <a:lnTo>
                  <a:pt x="1857" y="2337"/>
                </a:lnTo>
                <a:lnTo>
                  <a:pt x="1849" y="2316"/>
                </a:lnTo>
                <a:lnTo>
                  <a:pt x="1841" y="2295"/>
                </a:lnTo>
                <a:lnTo>
                  <a:pt x="1834" y="2273"/>
                </a:lnTo>
                <a:lnTo>
                  <a:pt x="1828" y="2249"/>
                </a:lnTo>
                <a:lnTo>
                  <a:pt x="1817" y="2200"/>
                </a:lnTo>
                <a:lnTo>
                  <a:pt x="1806" y="2151"/>
                </a:lnTo>
                <a:lnTo>
                  <a:pt x="1799" y="2100"/>
                </a:lnTo>
                <a:lnTo>
                  <a:pt x="1793" y="2050"/>
                </a:lnTo>
                <a:lnTo>
                  <a:pt x="1787" y="2000"/>
                </a:lnTo>
                <a:lnTo>
                  <a:pt x="1784" y="1952"/>
                </a:lnTo>
                <a:lnTo>
                  <a:pt x="1777" y="1863"/>
                </a:lnTo>
                <a:lnTo>
                  <a:pt x="1772" y="1790"/>
                </a:lnTo>
                <a:lnTo>
                  <a:pt x="1772" y="1775"/>
                </a:lnTo>
                <a:lnTo>
                  <a:pt x="1774" y="1762"/>
                </a:lnTo>
                <a:lnTo>
                  <a:pt x="1779" y="1747"/>
                </a:lnTo>
                <a:lnTo>
                  <a:pt x="1784" y="1734"/>
                </a:lnTo>
                <a:lnTo>
                  <a:pt x="1791" y="1720"/>
                </a:lnTo>
                <a:lnTo>
                  <a:pt x="1799" y="1705"/>
                </a:lnTo>
                <a:lnTo>
                  <a:pt x="1815" y="1674"/>
                </a:lnTo>
                <a:lnTo>
                  <a:pt x="1823" y="1657"/>
                </a:lnTo>
                <a:lnTo>
                  <a:pt x="1831" y="1640"/>
                </a:lnTo>
                <a:lnTo>
                  <a:pt x="1838" y="1621"/>
                </a:lnTo>
                <a:lnTo>
                  <a:pt x="1842" y="1602"/>
                </a:lnTo>
                <a:lnTo>
                  <a:pt x="1847" y="1581"/>
                </a:lnTo>
                <a:lnTo>
                  <a:pt x="1848" y="1559"/>
                </a:lnTo>
                <a:lnTo>
                  <a:pt x="1847" y="1536"/>
                </a:lnTo>
                <a:lnTo>
                  <a:pt x="1844" y="1523"/>
                </a:lnTo>
                <a:lnTo>
                  <a:pt x="1842" y="1510"/>
                </a:lnTo>
                <a:lnTo>
                  <a:pt x="1828" y="1434"/>
                </a:lnTo>
                <a:lnTo>
                  <a:pt x="1814" y="1360"/>
                </a:lnTo>
                <a:lnTo>
                  <a:pt x="1804" y="1290"/>
                </a:lnTo>
                <a:lnTo>
                  <a:pt x="1796" y="1221"/>
                </a:lnTo>
                <a:lnTo>
                  <a:pt x="1791" y="1155"/>
                </a:lnTo>
                <a:lnTo>
                  <a:pt x="1787" y="1092"/>
                </a:lnTo>
                <a:lnTo>
                  <a:pt x="1786" y="1030"/>
                </a:lnTo>
                <a:lnTo>
                  <a:pt x="1786" y="971"/>
                </a:lnTo>
                <a:lnTo>
                  <a:pt x="1790" y="915"/>
                </a:lnTo>
                <a:lnTo>
                  <a:pt x="1794" y="861"/>
                </a:lnTo>
                <a:lnTo>
                  <a:pt x="1802" y="808"/>
                </a:lnTo>
                <a:lnTo>
                  <a:pt x="1810" y="759"/>
                </a:lnTo>
                <a:lnTo>
                  <a:pt x="1821" y="711"/>
                </a:lnTo>
                <a:lnTo>
                  <a:pt x="1833" y="666"/>
                </a:lnTo>
                <a:lnTo>
                  <a:pt x="1848" y="622"/>
                </a:lnTo>
                <a:lnTo>
                  <a:pt x="1863" y="581"/>
                </a:lnTo>
                <a:lnTo>
                  <a:pt x="1881" y="542"/>
                </a:lnTo>
                <a:lnTo>
                  <a:pt x="1900" y="504"/>
                </a:lnTo>
                <a:lnTo>
                  <a:pt x="1921" y="469"/>
                </a:lnTo>
                <a:lnTo>
                  <a:pt x="1944" y="436"/>
                </a:lnTo>
                <a:lnTo>
                  <a:pt x="1967" y="403"/>
                </a:lnTo>
                <a:lnTo>
                  <a:pt x="1993" y="374"/>
                </a:lnTo>
                <a:lnTo>
                  <a:pt x="2020" y="347"/>
                </a:lnTo>
                <a:lnTo>
                  <a:pt x="2047" y="320"/>
                </a:lnTo>
                <a:lnTo>
                  <a:pt x="2076" y="296"/>
                </a:lnTo>
                <a:lnTo>
                  <a:pt x="2107" y="274"/>
                </a:lnTo>
                <a:lnTo>
                  <a:pt x="2138" y="253"/>
                </a:lnTo>
                <a:lnTo>
                  <a:pt x="2170" y="234"/>
                </a:lnTo>
                <a:lnTo>
                  <a:pt x="2204" y="216"/>
                </a:lnTo>
                <a:lnTo>
                  <a:pt x="2239" y="200"/>
                </a:lnTo>
                <a:lnTo>
                  <a:pt x="2274" y="186"/>
                </a:lnTo>
                <a:lnTo>
                  <a:pt x="2311" y="174"/>
                </a:lnTo>
                <a:lnTo>
                  <a:pt x="2364" y="151"/>
                </a:lnTo>
                <a:lnTo>
                  <a:pt x="2423" y="129"/>
                </a:lnTo>
                <a:lnTo>
                  <a:pt x="2488" y="105"/>
                </a:lnTo>
                <a:lnTo>
                  <a:pt x="2556" y="82"/>
                </a:lnTo>
                <a:lnTo>
                  <a:pt x="2592" y="71"/>
                </a:lnTo>
                <a:lnTo>
                  <a:pt x="2627" y="60"/>
                </a:lnTo>
                <a:lnTo>
                  <a:pt x="2665" y="50"/>
                </a:lnTo>
                <a:lnTo>
                  <a:pt x="2703" y="40"/>
                </a:lnTo>
                <a:lnTo>
                  <a:pt x="2742" y="31"/>
                </a:lnTo>
                <a:lnTo>
                  <a:pt x="2783" y="23"/>
                </a:lnTo>
                <a:lnTo>
                  <a:pt x="2823" y="16"/>
                </a:lnTo>
                <a:lnTo>
                  <a:pt x="2864" y="11"/>
                </a:lnTo>
                <a:lnTo>
                  <a:pt x="2906" y="5"/>
                </a:lnTo>
                <a:lnTo>
                  <a:pt x="2949" y="2"/>
                </a:lnTo>
                <a:lnTo>
                  <a:pt x="2991" y="0"/>
                </a:lnTo>
                <a:lnTo>
                  <a:pt x="3035" y="0"/>
                </a:lnTo>
                <a:lnTo>
                  <a:pt x="3078" y="1"/>
                </a:lnTo>
                <a:lnTo>
                  <a:pt x="3122" y="3"/>
                </a:lnTo>
                <a:lnTo>
                  <a:pt x="3166" y="9"/>
                </a:lnTo>
                <a:lnTo>
                  <a:pt x="3211" y="14"/>
                </a:lnTo>
                <a:lnTo>
                  <a:pt x="3255" y="23"/>
                </a:lnTo>
                <a:lnTo>
                  <a:pt x="3300" y="34"/>
                </a:lnTo>
                <a:lnTo>
                  <a:pt x="3346" y="47"/>
                </a:lnTo>
                <a:lnTo>
                  <a:pt x="3390" y="62"/>
                </a:lnTo>
                <a:lnTo>
                  <a:pt x="3435" y="80"/>
                </a:lnTo>
                <a:lnTo>
                  <a:pt x="3481" y="101"/>
                </a:lnTo>
                <a:lnTo>
                  <a:pt x="3525" y="123"/>
                </a:lnTo>
                <a:lnTo>
                  <a:pt x="3570" y="150"/>
                </a:lnTo>
                <a:lnTo>
                  <a:pt x="3688" y="260"/>
                </a:lnTo>
                <a:lnTo>
                  <a:pt x="3879" y="292"/>
                </a:lnTo>
                <a:lnTo>
                  <a:pt x="3888" y="297"/>
                </a:lnTo>
                <a:lnTo>
                  <a:pt x="3897" y="304"/>
                </a:lnTo>
                <a:lnTo>
                  <a:pt x="3914" y="319"/>
                </a:lnTo>
                <a:lnTo>
                  <a:pt x="3929" y="335"/>
                </a:lnTo>
                <a:lnTo>
                  <a:pt x="3944" y="353"/>
                </a:lnTo>
                <a:lnTo>
                  <a:pt x="3958" y="372"/>
                </a:lnTo>
                <a:lnTo>
                  <a:pt x="3971" y="392"/>
                </a:lnTo>
                <a:lnTo>
                  <a:pt x="3983" y="412"/>
                </a:lnTo>
                <a:lnTo>
                  <a:pt x="3993" y="432"/>
                </a:lnTo>
                <a:lnTo>
                  <a:pt x="4012" y="470"/>
                </a:lnTo>
                <a:lnTo>
                  <a:pt x="4025" y="502"/>
                </a:lnTo>
                <a:lnTo>
                  <a:pt x="4036" y="532"/>
                </a:lnTo>
                <a:close/>
              </a:path>
            </a:pathLst>
          </a:custGeom>
          <a:solidFill>
            <a:srgbClr val="F17F42"/>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247503995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500"/>
                                        <p:tgtEl>
                                          <p:spTgt spid="29"/>
                                        </p:tgtEl>
                                      </p:cBhvr>
                                    </p:animEffect>
                                  </p:childTnLst>
                                </p:cTn>
                              </p:par>
                              <p:par>
                                <p:cTn id="11" presetID="55" presetClass="entr" presetSubtype="0"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par>
                                <p:cTn id="16" presetID="53" presetClass="entr" presetSubtype="16" fill="hold" grpId="0" nodeType="withEffect">
                                  <p:stCondLst>
                                    <p:cond delay="3000"/>
                                  </p:stCondLst>
                                  <p:childTnLst>
                                    <p:set>
                                      <p:cBhvr>
                                        <p:cTn id="17" dur="1" fill="hold">
                                          <p:stCondLst>
                                            <p:cond delay="0"/>
                                          </p:stCondLst>
                                        </p:cTn>
                                        <p:tgtEl>
                                          <p:spTgt spid="9"/>
                                        </p:tgtEl>
                                        <p:attrNameLst>
                                          <p:attrName>style.visibility</p:attrName>
                                        </p:attrNameLst>
                                      </p:cBhvr>
                                      <p:to>
                                        <p:strVal val="visible"/>
                                      </p:to>
                                    </p:set>
                                    <p:anim calcmode="lin" valueType="num">
                                      <p:cBhvr>
                                        <p:cTn id="18" dur="2000" fill="hold"/>
                                        <p:tgtEl>
                                          <p:spTgt spid="9"/>
                                        </p:tgtEl>
                                        <p:attrNameLst>
                                          <p:attrName>ppt_w</p:attrName>
                                        </p:attrNameLst>
                                      </p:cBhvr>
                                      <p:tavLst>
                                        <p:tav tm="0">
                                          <p:val>
                                            <p:fltVal val="0"/>
                                          </p:val>
                                        </p:tav>
                                        <p:tav tm="100000">
                                          <p:val>
                                            <p:strVal val="#ppt_w"/>
                                          </p:val>
                                        </p:tav>
                                      </p:tavLst>
                                    </p:anim>
                                    <p:anim calcmode="lin" valueType="num">
                                      <p:cBhvr>
                                        <p:cTn id="19" dur="2000" fill="hold"/>
                                        <p:tgtEl>
                                          <p:spTgt spid="9"/>
                                        </p:tgtEl>
                                        <p:attrNameLst>
                                          <p:attrName>ppt_h</p:attrName>
                                        </p:attrNameLst>
                                      </p:cBhvr>
                                      <p:tavLst>
                                        <p:tav tm="0">
                                          <p:val>
                                            <p:fltVal val="0"/>
                                          </p:val>
                                        </p:tav>
                                        <p:tav tm="100000">
                                          <p:val>
                                            <p:strVal val="#ppt_h"/>
                                          </p:val>
                                        </p:tav>
                                      </p:tavLst>
                                    </p:anim>
                                    <p:animEffect transition="in" filter="fade">
                                      <p:cBhvr>
                                        <p:cTn id="20" dur="2000"/>
                                        <p:tgtEl>
                                          <p:spTgt spid="9"/>
                                        </p:tgtEl>
                                      </p:cBhvr>
                                    </p:animEffect>
                                  </p:childTnLst>
                                </p:cTn>
                              </p:par>
                              <p:par>
                                <p:cTn id="21" presetID="53" presetClass="entr" presetSubtype="16" fill="hold" grpId="0" nodeType="withEffect">
                                  <p:stCondLst>
                                    <p:cond delay="3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0" fill="hold"/>
                                        <p:tgtEl>
                                          <p:spTgt spid="10"/>
                                        </p:tgtEl>
                                        <p:attrNameLst>
                                          <p:attrName>ppt_w</p:attrName>
                                        </p:attrNameLst>
                                      </p:cBhvr>
                                      <p:tavLst>
                                        <p:tav tm="0">
                                          <p:val>
                                            <p:fltVal val="0"/>
                                          </p:val>
                                        </p:tav>
                                        <p:tav tm="100000">
                                          <p:val>
                                            <p:strVal val="#ppt_w"/>
                                          </p:val>
                                        </p:tav>
                                      </p:tavLst>
                                    </p:anim>
                                    <p:anim calcmode="lin" valueType="num">
                                      <p:cBhvr>
                                        <p:cTn id="24" dur="2000" fill="hold"/>
                                        <p:tgtEl>
                                          <p:spTgt spid="10"/>
                                        </p:tgtEl>
                                        <p:attrNameLst>
                                          <p:attrName>ppt_h</p:attrName>
                                        </p:attrNameLst>
                                      </p:cBhvr>
                                      <p:tavLst>
                                        <p:tav tm="0">
                                          <p:val>
                                            <p:fltVal val="0"/>
                                          </p:val>
                                        </p:tav>
                                        <p:tav tm="100000">
                                          <p:val>
                                            <p:strVal val="#ppt_h"/>
                                          </p:val>
                                        </p:tav>
                                      </p:tavLst>
                                    </p:anim>
                                    <p:animEffect transition="in" filter="fade">
                                      <p:cBhvr>
                                        <p:cTn id="25" dur="2000"/>
                                        <p:tgtEl>
                                          <p:spTgt spid="10"/>
                                        </p:tgtEl>
                                      </p:cBhvr>
                                    </p:animEffect>
                                  </p:childTnLst>
                                </p:cTn>
                              </p:par>
                              <p:par>
                                <p:cTn id="26" presetID="53" presetClass="entr" presetSubtype="16" fill="hold" grpId="0" nodeType="withEffect">
                                  <p:stCondLst>
                                    <p:cond delay="40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2000" fill="hold"/>
                                        <p:tgtEl>
                                          <p:spTgt spid="11"/>
                                        </p:tgtEl>
                                        <p:attrNameLst>
                                          <p:attrName>ppt_w</p:attrName>
                                        </p:attrNameLst>
                                      </p:cBhvr>
                                      <p:tavLst>
                                        <p:tav tm="0">
                                          <p:val>
                                            <p:fltVal val="0"/>
                                          </p:val>
                                        </p:tav>
                                        <p:tav tm="100000">
                                          <p:val>
                                            <p:strVal val="#ppt_w"/>
                                          </p:val>
                                        </p:tav>
                                      </p:tavLst>
                                    </p:anim>
                                    <p:anim calcmode="lin" valueType="num">
                                      <p:cBhvr>
                                        <p:cTn id="29" dur="2000" fill="hold"/>
                                        <p:tgtEl>
                                          <p:spTgt spid="11"/>
                                        </p:tgtEl>
                                        <p:attrNameLst>
                                          <p:attrName>ppt_h</p:attrName>
                                        </p:attrNameLst>
                                      </p:cBhvr>
                                      <p:tavLst>
                                        <p:tav tm="0">
                                          <p:val>
                                            <p:fltVal val="0"/>
                                          </p:val>
                                        </p:tav>
                                        <p:tav tm="100000">
                                          <p:val>
                                            <p:strVal val="#ppt_h"/>
                                          </p:val>
                                        </p:tav>
                                      </p:tavLst>
                                    </p:anim>
                                    <p:animEffect transition="in" filter="fade">
                                      <p:cBhvr>
                                        <p:cTn id="30" dur="2000"/>
                                        <p:tgtEl>
                                          <p:spTgt spid="11"/>
                                        </p:tgtEl>
                                      </p:cBhvr>
                                    </p:animEffect>
                                  </p:childTnLst>
                                </p:cTn>
                              </p:par>
                              <p:par>
                                <p:cTn id="31" presetID="42" presetClass="entr" presetSubtype="0" fill="hold" grpId="0" nodeType="withEffect">
                                  <p:stCondLst>
                                    <p:cond delay="32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375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4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2" presetClass="entr" presetSubtype="8" decel="100000" fill="hold" grpId="0" nodeType="withEffect">
                                  <p:stCondLst>
                                    <p:cond delay="10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0-#ppt_w/2"/>
                                          </p:val>
                                        </p:tav>
                                        <p:tav tm="100000">
                                          <p:val>
                                            <p:strVal val="#ppt_x"/>
                                          </p:val>
                                        </p:tav>
                                      </p:tavLst>
                                    </p:anim>
                                    <p:anim calcmode="lin" valueType="num">
                                      <p:cBhvr additive="base">
                                        <p:cTn id="49"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p:bldP spid="16" grpId="0"/>
      <p:bldP spid="18" grpId="0"/>
      <p:bldP spid="29" grpId="0"/>
      <p:bldP spid="30"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7829" b="7829"/>
          <a:stretch/>
        </p:blipFill>
        <p:spPr>
          <a:xfrm>
            <a:off x="0" y="0"/>
            <a:ext cx="12192000" cy="6858000"/>
          </a:xfrm>
          <a:prstGeom prst="rect">
            <a:avLst/>
          </a:prstGeom>
        </p:spPr>
      </p:pic>
      <p:sp>
        <p:nvSpPr>
          <p:cNvPr id="5" name="矩形 4"/>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0" y="1818977"/>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3</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2" y="4084324"/>
            <a:ext cx="732893"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rd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7" y="4700483"/>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528048" y="4319508"/>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816080" y="4369385"/>
            <a:ext cx="5149167"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User data protected by authorization</a:t>
            </a:r>
          </a:p>
        </p:txBody>
      </p:sp>
      <p:sp>
        <p:nvSpPr>
          <p:cNvPr id="19" name="矩形 18"/>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816080" y="2403137"/>
            <a:ext cx="2545890"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Project Summary</a:t>
            </a:r>
          </a:p>
        </p:txBody>
      </p:sp>
      <p:sp>
        <p:nvSpPr>
          <p:cNvPr id="21" name="矩形 20"/>
          <p:cNvSpPr/>
          <p:nvPr/>
        </p:nvSpPr>
        <p:spPr>
          <a:xfrm>
            <a:off x="6528048" y="335099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816080" y="3400871"/>
            <a:ext cx="2409634"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Group Members</a:t>
            </a:r>
          </a:p>
        </p:txBody>
      </p:sp>
      <p:sp>
        <p:nvSpPr>
          <p:cNvPr id="23" name="矩形 22"/>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16080" y="5365941"/>
            <a:ext cx="5359672" cy="430887"/>
          </a:xfrm>
          <a:prstGeom prst="rect">
            <a:avLst/>
          </a:prstGeom>
          <a:noFill/>
        </p:spPr>
        <p:txBody>
          <a:bodyPr wrap="none" rtlCol="0">
            <a:spAutoFit/>
          </a:bodyPr>
          <a:lstStyle/>
          <a:p>
            <a:r>
              <a:rPr lang="en-US" altLang="zh-CN" sz="2200" dirty="0">
                <a:solidFill>
                  <a:schemeClr val="bg1"/>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Tree>
    <p:extLst>
      <p:ext uri="{BB962C8B-B14F-4D97-AF65-F5344CB8AC3E}">
        <p14:creationId xmlns:p14="http://schemas.microsoft.com/office/powerpoint/2010/main" val="34504376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ppt_w/2"/>
                                          </p:val>
                                        </p:tav>
                                        <p:tav tm="100000">
                                          <p:val>
                                            <p:strVal val="#ppt_x"/>
                                          </p:val>
                                        </p:tav>
                                      </p:tavLst>
                                    </p:anim>
                                    <p:anim calcmode="lin" valueType="num">
                                      <p:cBhvr>
                                        <p:cTn id="23" dur="500" fill="hold"/>
                                        <p:tgtEl>
                                          <p:spTgt spid="17"/>
                                        </p:tgtEl>
                                        <p:attrNameLst>
                                          <p:attrName>ppt_y</p:attrName>
                                        </p:attrNameLst>
                                      </p:cBhvr>
                                      <p:tavLst>
                                        <p:tav tm="0">
                                          <p:val>
                                            <p:strVal val="#ppt_y"/>
                                          </p:val>
                                        </p:tav>
                                        <p:tav tm="100000">
                                          <p:val>
                                            <p:strVal val="#ppt_y"/>
                                          </p:val>
                                        </p:tav>
                                      </p:tavLst>
                                    </p:anim>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0"/>
                                        <p:tgtEl>
                                          <p:spTgt spid="18"/>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3000"/>
                                        <p:tgtEl>
                                          <p:spTgt spid="20"/>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ppt_w/2"/>
                                          </p:val>
                                        </p:tav>
                                        <p:tav tm="100000">
                                          <p:val>
                                            <p:strVal val="#ppt_x"/>
                                          </p:val>
                                        </p:tav>
                                      </p:tavLst>
                                    </p:anim>
                                    <p:anim calcmode="lin" valueType="num">
                                      <p:cBhvr>
                                        <p:cTn id="41" dur="500" fill="hold"/>
                                        <p:tgtEl>
                                          <p:spTgt spid="21"/>
                                        </p:tgtEl>
                                        <p:attrNameLst>
                                          <p:attrName>ppt_y</p:attrName>
                                        </p:attrNameLst>
                                      </p:cBhvr>
                                      <p:tavLst>
                                        <p:tav tm="0">
                                          <p:val>
                                            <p:strVal val="#ppt_y"/>
                                          </p:val>
                                        </p:tav>
                                        <p:tav tm="100000">
                                          <p:val>
                                            <p:strVal val="#ppt_y"/>
                                          </p:val>
                                        </p:tav>
                                      </p:tavLst>
                                    </p:anim>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3000"/>
                                        <p:tgtEl>
                                          <p:spTgt spid="22"/>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ppt_x</p:attrName>
                                        </p:attrNameLst>
                                      </p:cBhvr>
                                      <p:tavLst>
                                        <p:tav tm="0">
                                          <p:val>
                                            <p:strVal val="#ppt_x+#ppt_w/2"/>
                                          </p:val>
                                        </p:tav>
                                        <p:tav tm="100000">
                                          <p:val>
                                            <p:strVal val="#ppt_x"/>
                                          </p:val>
                                        </p:tav>
                                      </p:tavLst>
                                    </p:anim>
                                    <p:anim calcmode="lin" valueType="num">
                                      <p:cBhvr>
                                        <p:cTn id="50" dur="500" fill="hold"/>
                                        <p:tgtEl>
                                          <p:spTgt spid="23"/>
                                        </p:tgtEl>
                                        <p:attrNameLst>
                                          <p:attrName>ppt_y</p:attrName>
                                        </p:attrNameLst>
                                      </p:cBhvr>
                                      <p:tavLst>
                                        <p:tav tm="0">
                                          <p:val>
                                            <p:strVal val="#ppt_y"/>
                                          </p:val>
                                        </p:tav>
                                        <p:tav tm="100000">
                                          <p:val>
                                            <p:strVal val="#ppt_y"/>
                                          </p:val>
                                        </p:tav>
                                      </p:tavLst>
                                    </p:anim>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17" grpId="0" animBg="1"/>
      <p:bldP spid="18" grpId="0"/>
      <p:bldP spid="19" grpId="0" animBg="1"/>
      <p:bldP spid="20" grpId="0"/>
      <p:bldP spid="21" grpId="0" animBg="1"/>
      <p:bldP spid="22" grpId="0"/>
      <p:bldP spid="23"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539121" y="231031"/>
            <a:ext cx="5149167"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User data protected by authorization</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AutoShape 6">
            <a:extLst>
              <a:ext uri="{FF2B5EF4-FFF2-40B4-BE49-F238E27FC236}">
                <a16:creationId xmlns:a16="http://schemas.microsoft.com/office/drawing/2014/main" id="{474D28BD-4767-453E-9069-281F05CF24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99BE11E-8833-48A8-801B-C6D60D15235B}"/>
              </a:ext>
            </a:extLst>
          </p:cNvPr>
          <p:cNvPicPr>
            <a:picLocks noChangeAspect="1"/>
          </p:cNvPicPr>
          <p:nvPr/>
        </p:nvPicPr>
        <p:blipFill>
          <a:blip r:embed="rId2"/>
          <a:stretch>
            <a:fillRect/>
          </a:stretch>
        </p:blipFill>
        <p:spPr>
          <a:xfrm>
            <a:off x="263352" y="1145392"/>
            <a:ext cx="3837539" cy="2158616"/>
          </a:xfrm>
          <a:prstGeom prst="rect">
            <a:avLst/>
          </a:prstGeom>
        </p:spPr>
      </p:pic>
      <p:pic>
        <p:nvPicPr>
          <p:cNvPr id="8" name="Picture 7">
            <a:extLst>
              <a:ext uri="{FF2B5EF4-FFF2-40B4-BE49-F238E27FC236}">
                <a16:creationId xmlns:a16="http://schemas.microsoft.com/office/drawing/2014/main" id="{A2CEB506-0F92-4788-BB9D-09233DE08350}"/>
              </a:ext>
            </a:extLst>
          </p:cNvPr>
          <p:cNvPicPr>
            <a:picLocks noChangeAspect="1"/>
          </p:cNvPicPr>
          <p:nvPr/>
        </p:nvPicPr>
        <p:blipFill>
          <a:blip r:embed="rId3"/>
          <a:stretch>
            <a:fillRect/>
          </a:stretch>
        </p:blipFill>
        <p:spPr>
          <a:xfrm>
            <a:off x="270656" y="3772281"/>
            <a:ext cx="3837540" cy="2158616"/>
          </a:xfrm>
          <a:prstGeom prst="rect">
            <a:avLst/>
          </a:prstGeom>
        </p:spPr>
      </p:pic>
      <p:pic>
        <p:nvPicPr>
          <p:cNvPr id="9" name="Picture 8">
            <a:extLst>
              <a:ext uri="{FF2B5EF4-FFF2-40B4-BE49-F238E27FC236}">
                <a16:creationId xmlns:a16="http://schemas.microsoft.com/office/drawing/2014/main" id="{B631082A-C95C-4973-9A66-50D25C802B33}"/>
              </a:ext>
            </a:extLst>
          </p:cNvPr>
          <p:cNvPicPr>
            <a:picLocks noChangeAspect="1"/>
          </p:cNvPicPr>
          <p:nvPr/>
        </p:nvPicPr>
        <p:blipFill>
          <a:blip r:embed="rId4"/>
          <a:stretch>
            <a:fillRect/>
          </a:stretch>
        </p:blipFill>
        <p:spPr>
          <a:xfrm>
            <a:off x="4260539" y="3772281"/>
            <a:ext cx="3837540" cy="2158616"/>
          </a:xfrm>
          <a:prstGeom prst="rect">
            <a:avLst/>
          </a:prstGeom>
        </p:spPr>
      </p:pic>
      <p:pic>
        <p:nvPicPr>
          <p:cNvPr id="10" name="Picture 9">
            <a:extLst>
              <a:ext uri="{FF2B5EF4-FFF2-40B4-BE49-F238E27FC236}">
                <a16:creationId xmlns:a16="http://schemas.microsoft.com/office/drawing/2014/main" id="{FA44F295-BC07-4BE4-B725-82CFFC6F7F71}"/>
              </a:ext>
            </a:extLst>
          </p:cNvPr>
          <p:cNvPicPr>
            <a:picLocks noChangeAspect="1"/>
          </p:cNvPicPr>
          <p:nvPr/>
        </p:nvPicPr>
        <p:blipFill>
          <a:blip r:embed="rId5"/>
          <a:stretch>
            <a:fillRect/>
          </a:stretch>
        </p:blipFill>
        <p:spPr>
          <a:xfrm>
            <a:off x="4255595" y="1153180"/>
            <a:ext cx="3837540" cy="2158616"/>
          </a:xfrm>
          <a:prstGeom prst="rect">
            <a:avLst/>
          </a:prstGeom>
        </p:spPr>
      </p:pic>
      <p:pic>
        <p:nvPicPr>
          <p:cNvPr id="11" name="Picture 10">
            <a:extLst>
              <a:ext uri="{FF2B5EF4-FFF2-40B4-BE49-F238E27FC236}">
                <a16:creationId xmlns:a16="http://schemas.microsoft.com/office/drawing/2014/main" id="{1DEB80BF-847A-4268-9BE5-F6BE3CA5A4BC}"/>
              </a:ext>
            </a:extLst>
          </p:cNvPr>
          <p:cNvPicPr>
            <a:picLocks noChangeAspect="1"/>
          </p:cNvPicPr>
          <p:nvPr/>
        </p:nvPicPr>
        <p:blipFill>
          <a:blip r:embed="rId6"/>
          <a:stretch>
            <a:fillRect/>
          </a:stretch>
        </p:blipFill>
        <p:spPr>
          <a:xfrm>
            <a:off x="8256240" y="1145392"/>
            <a:ext cx="3837540" cy="2158616"/>
          </a:xfrm>
          <a:prstGeom prst="rect">
            <a:avLst/>
          </a:prstGeom>
        </p:spPr>
      </p:pic>
      <p:pic>
        <p:nvPicPr>
          <p:cNvPr id="12" name="Picture 11">
            <a:extLst>
              <a:ext uri="{FF2B5EF4-FFF2-40B4-BE49-F238E27FC236}">
                <a16:creationId xmlns:a16="http://schemas.microsoft.com/office/drawing/2014/main" id="{57DE92F9-5C56-4184-93FB-1C3F74EB424B}"/>
              </a:ext>
            </a:extLst>
          </p:cNvPr>
          <p:cNvPicPr>
            <a:picLocks noChangeAspect="1"/>
          </p:cNvPicPr>
          <p:nvPr/>
        </p:nvPicPr>
        <p:blipFill>
          <a:blip r:embed="rId7"/>
          <a:stretch>
            <a:fillRect/>
          </a:stretch>
        </p:blipFill>
        <p:spPr>
          <a:xfrm>
            <a:off x="8250422" y="3772281"/>
            <a:ext cx="3837540" cy="2158616"/>
          </a:xfrm>
          <a:prstGeom prst="rect">
            <a:avLst/>
          </a:prstGeom>
        </p:spPr>
      </p:pic>
    </p:spTree>
    <p:extLst>
      <p:ext uri="{BB962C8B-B14F-4D97-AF65-F5344CB8AC3E}">
        <p14:creationId xmlns:p14="http://schemas.microsoft.com/office/powerpoint/2010/main" val="946014184"/>
      </p:ext>
    </p:extLst>
  </p:cSld>
  <p:clrMapOvr>
    <a:masterClrMapping/>
  </p:clrMapOvr>
  <p:transition spd="slow" advClick="0" advTm="4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1"/>
            <a:ext cx="12192000" cy="6857697"/>
          </a:xfrm>
          <a:prstGeom prst="rect">
            <a:avLst/>
          </a:prstGeom>
        </p:spPr>
      </p:pic>
      <p:sp>
        <p:nvSpPr>
          <p:cNvPr id="5" name="矩形 4"/>
          <p:cNvSpPr/>
          <p:nvPr/>
        </p:nvSpPr>
        <p:spPr>
          <a:xfrm>
            <a:off x="0" y="151"/>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0" y="1818977"/>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4</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2" y="4084324"/>
            <a:ext cx="699230"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th</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7" y="4700483"/>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528048" y="5346462"/>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816080" y="5396339"/>
            <a:ext cx="5359672" cy="430887"/>
          </a:xfrm>
          <a:prstGeom prst="rect">
            <a:avLst/>
          </a:prstGeom>
          <a:noFill/>
        </p:spPr>
        <p:txBody>
          <a:bodyPr wrap="none" rtlCol="0">
            <a:spAutoFit/>
          </a:bodyPr>
          <a:lstStyle/>
          <a:p>
            <a:r>
              <a:rPr lang="en-US" altLang="zh-CN" sz="2200" dirty="0">
                <a:solidFill>
                  <a:schemeClr val="bg1"/>
                </a:solidFill>
                <a:latin typeface="Arial" panose="020B0604020202020204" pitchFamily="34" charset="0"/>
                <a:ea typeface="微软雅黑 Light" panose="020B0502040204020203" pitchFamily="34" charset="-122"/>
                <a:cs typeface="Arial" panose="020B0604020202020204" pitchFamily="34" charset="0"/>
              </a:rPr>
              <a:t>Security Technologies Recommendations</a:t>
            </a:r>
          </a:p>
        </p:txBody>
      </p:sp>
      <p:sp>
        <p:nvSpPr>
          <p:cNvPr id="19" name="矩形 18"/>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816080" y="2403137"/>
            <a:ext cx="2545890"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Project Summary</a:t>
            </a:r>
          </a:p>
        </p:txBody>
      </p:sp>
      <p:sp>
        <p:nvSpPr>
          <p:cNvPr id="21" name="矩形 20"/>
          <p:cNvSpPr/>
          <p:nvPr/>
        </p:nvSpPr>
        <p:spPr>
          <a:xfrm>
            <a:off x="6528048" y="335099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816080" y="3400871"/>
            <a:ext cx="2409634"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Group Members</a:t>
            </a:r>
          </a:p>
        </p:txBody>
      </p:sp>
      <p:sp>
        <p:nvSpPr>
          <p:cNvPr id="23" name="矩形 22"/>
          <p:cNvSpPr/>
          <p:nvPr/>
        </p:nvSpPr>
        <p:spPr>
          <a:xfrm>
            <a:off x="6528048" y="4348728"/>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16080" y="4398605"/>
            <a:ext cx="5149167"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User data protected by authorization</a:t>
            </a:r>
          </a:p>
        </p:txBody>
      </p:sp>
    </p:spTree>
    <p:extLst>
      <p:ext uri="{BB962C8B-B14F-4D97-AF65-F5344CB8AC3E}">
        <p14:creationId xmlns:p14="http://schemas.microsoft.com/office/powerpoint/2010/main" val="29713595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ppt_w/2"/>
                                          </p:val>
                                        </p:tav>
                                        <p:tav tm="100000">
                                          <p:val>
                                            <p:strVal val="#ppt_x"/>
                                          </p:val>
                                        </p:tav>
                                      </p:tavLst>
                                    </p:anim>
                                    <p:anim calcmode="lin" valueType="num">
                                      <p:cBhvr>
                                        <p:cTn id="23" dur="500" fill="hold"/>
                                        <p:tgtEl>
                                          <p:spTgt spid="17"/>
                                        </p:tgtEl>
                                        <p:attrNameLst>
                                          <p:attrName>ppt_y</p:attrName>
                                        </p:attrNameLst>
                                      </p:cBhvr>
                                      <p:tavLst>
                                        <p:tav tm="0">
                                          <p:val>
                                            <p:strVal val="#ppt_y"/>
                                          </p:val>
                                        </p:tav>
                                        <p:tav tm="100000">
                                          <p:val>
                                            <p:strVal val="#ppt_y"/>
                                          </p:val>
                                        </p:tav>
                                      </p:tavLst>
                                    </p:anim>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0"/>
                                        <p:tgtEl>
                                          <p:spTgt spid="18"/>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3000"/>
                                        <p:tgtEl>
                                          <p:spTgt spid="20"/>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ppt_w/2"/>
                                          </p:val>
                                        </p:tav>
                                        <p:tav tm="100000">
                                          <p:val>
                                            <p:strVal val="#ppt_x"/>
                                          </p:val>
                                        </p:tav>
                                      </p:tavLst>
                                    </p:anim>
                                    <p:anim calcmode="lin" valueType="num">
                                      <p:cBhvr>
                                        <p:cTn id="41" dur="500" fill="hold"/>
                                        <p:tgtEl>
                                          <p:spTgt spid="21"/>
                                        </p:tgtEl>
                                        <p:attrNameLst>
                                          <p:attrName>ppt_y</p:attrName>
                                        </p:attrNameLst>
                                      </p:cBhvr>
                                      <p:tavLst>
                                        <p:tav tm="0">
                                          <p:val>
                                            <p:strVal val="#ppt_y"/>
                                          </p:val>
                                        </p:tav>
                                        <p:tav tm="100000">
                                          <p:val>
                                            <p:strVal val="#ppt_y"/>
                                          </p:val>
                                        </p:tav>
                                      </p:tavLst>
                                    </p:anim>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3000"/>
                                        <p:tgtEl>
                                          <p:spTgt spid="22"/>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ppt_x</p:attrName>
                                        </p:attrNameLst>
                                      </p:cBhvr>
                                      <p:tavLst>
                                        <p:tav tm="0">
                                          <p:val>
                                            <p:strVal val="#ppt_x+#ppt_w/2"/>
                                          </p:val>
                                        </p:tav>
                                        <p:tav tm="100000">
                                          <p:val>
                                            <p:strVal val="#ppt_x"/>
                                          </p:val>
                                        </p:tav>
                                      </p:tavLst>
                                    </p:anim>
                                    <p:anim calcmode="lin" valueType="num">
                                      <p:cBhvr>
                                        <p:cTn id="50" dur="500" fill="hold"/>
                                        <p:tgtEl>
                                          <p:spTgt spid="23"/>
                                        </p:tgtEl>
                                        <p:attrNameLst>
                                          <p:attrName>ppt_y</p:attrName>
                                        </p:attrNameLst>
                                      </p:cBhvr>
                                      <p:tavLst>
                                        <p:tav tm="0">
                                          <p:val>
                                            <p:strVal val="#ppt_y"/>
                                          </p:val>
                                        </p:tav>
                                        <p:tav tm="100000">
                                          <p:val>
                                            <p:strVal val="#ppt_y"/>
                                          </p:val>
                                        </p:tav>
                                      </p:tavLst>
                                    </p:anim>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17" grpId="0" animBg="1"/>
      <p:bldP spid="18" grpId="0"/>
      <p:bldP spid="19" grpId="0" animBg="1"/>
      <p:bldP spid="20" grpId="0"/>
      <p:bldP spid="21" grpId="0" animBg="1"/>
      <p:bldP spid="22" grpId="0"/>
      <p:bldP spid="23" grpId="0" animBg="1"/>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TotalTime>
  <Words>712</Words>
  <Application>Microsoft Office PowerPoint</Application>
  <PresentationFormat>Widescreen</PresentationFormat>
  <Paragraphs>93</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微软雅黑 Light</vt:lpstr>
      <vt:lpstr>等线</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Xuejie Jiang</cp:lastModifiedBy>
  <cp:revision>138</cp:revision>
  <dcterms:created xsi:type="dcterms:W3CDTF">2017-01-18T01:49:11Z</dcterms:created>
  <dcterms:modified xsi:type="dcterms:W3CDTF">2022-04-11T04:22:01Z</dcterms:modified>
</cp:coreProperties>
</file>